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48" r:id="rId2"/>
    <p:sldMasterId id="2147483662" r:id="rId3"/>
  </p:sldMasterIdLst>
  <p:notesMasterIdLst>
    <p:notesMasterId r:id="rId33"/>
  </p:notesMasterIdLst>
  <p:sldIdLst>
    <p:sldId id="372" r:id="rId4"/>
    <p:sldId id="272" r:id="rId5"/>
    <p:sldId id="338" r:id="rId6"/>
    <p:sldId id="300" r:id="rId7"/>
    <p:sldId id="396" r:id="rId8"/>
    <p:sldId id="395" r:id="rId9"/>
    <p:sldId id="397" r:id="rId10"/>
    <p:sldId id="394" r:id="rId11"/>
    <p:sldId id="302" r:id="rId12"/>
    <p:sldId id="301" r:id="rId13"/>
    <p:sldId id="393" r:id="rId14"/>
    <p:sldId id="398" r:id="rId15"/>
    <p:sldId id="399" r:id="rId16"/>
    <p:sldId id="392" r:id="rId17"/>
    <p:sldId id="296" r:id="rId18"/>
    <p:sldId id="391" r:id="rId19"/>
    <p:sldId id="298" r:id="rId20"/>
    <p:sldId id="297" r:id="rId21"/>
    <p:sldId id="326" r:id="rId22"/>
    <p:sldId id="327" r:id="rId23"/>
    <p:sldId id="328" r:id="rId24"/>
    <p:sldId id="400" r:id="rId25"/>
    <p:sldId id="401" r:id="rId26"/>
    <p:sldId id="305" r:id="rId27"/>
    <p:sldId id="306" r:id="rId28"/>
    <p:sldId id="307" r:id="rId29"/>
    <p:sldId id="308" r:id="rId30"/>
    <p:sldId id="309" r:id="rId31"/>
    <p:sldId id="402" r:id="rId32"/>
  </p:sldIdLst>
  <p:sldSz cx="12192000" cy="6858000"/>
  <p:notesSz cx="6858000" cy="9144000"/>
  <p:defaultTextStyle>
    <a:defPPr>
      <a:defRPr lang="sr-Latn-R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70431"/>
    <a:srgbClr val="4171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3221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120" y="21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02" d="100"/>
          <a:sy n="102" d="100"/>
        </p:scale>
        <p:origin x="3528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34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viewProps" Target="viewProp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30.wmf"/><Relationship Id="rId2" Type="http://schemas.openxmlformats.org/officeDocument/2006/relationships/image" Target="../media/image29.wmf"/><Relationship Id="rId1" Type="http://schemas.openxmlformats.org/officeDocument/2006/relationships/image" Target="../media/image28.wmf"/><Relationship Id="rId4" Type="http://schemas.openxmlformats.org/officeDocument/2006/relationships/image" Target="../media/image31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33.wmf"/><Relationship Id="rId1" Type="http://schemas.openxmlformats.org/officeDocument/2006/relationships/image" Target="../media/image32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35.wmf"/><Relationship Id="rId1" Type="http://schemas.openxmlformats.org/officeDocument/2006/relationships/image" Target="../media/image34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38.wmf"/><Relationship Id="rId1" Type="http://schemas.openxmlformats.org/officeDocument/2006/relationships/image" Target="../media/image37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41.wmf"/><Relationship Id="rId2" Type="http://schemas.openxmlformats.org/officeDocument/2006/relationships/image" Target="../media/image40.wmf"/><Relationship Id="rId1" Type="http://schemas.openxmlformats.org/officeDocument/2006/relationships/image" Target="../media/image39.wmf"/><Relationship Id="rId4" Type="http://schemas.openxmlformats.org/officeDocument/2006/relationships/image" Target="../media/image42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D07AC1-9939-437C-BD47-7F1AD0848EBD}" type="datetimeFigureOut">
              <a:rPr lang="en-US" smtClean="0"/>
              <a:t>02-Apr-23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40C381-ABA6-4473-AFE2-DFF0A0CF41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6068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40C381-ABA6-4473-AFE2-DFF0A0CF418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6072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40C381-ABA6-4473-AFE2-DFF0A0CF418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7056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40C381-ABA6-4473-AFE2-DFF0A0CF418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2723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72"/>
            <a:ext cx="12192000" cy="6855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4896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504951"/>
            <a:ext cx="5384800" cy="4725988"/>
          </a:xfrm>
        </p:spPr>
        <p:txBody>
          <a:bodyPr/>
          <a:lstStyle>
            <a:lvl1pPr>
              <a:defRPr sz="2902"/>
            </a:lvl1pPr>
            <a:lvl2pPr>
              <a:defRPr sz="2448"/>
            </a:lvl2pPr>
            <a:lvl3pPr>
              <a:defRPr sz="2086"/>
            </a:lvl3pPr>
            <a:lvl4pPr>
              <a:defRPr sz="1904"/>
            </a:lvl4pPr>
            <a:lvl5pPr>
              <a:defRPr sz="1904"/>
            </a:lvl5pPr>
            <a:lvl6pPr>
              <a:defRPr sz="1904"/>
            </a:lvl6pPr>
            <a:lvl7pPr>
              <a:defRPr sz="1904"/>
            </a:lvl7pPr>
            <a:lvl8pPr>
              <a:defRPr sz="1904"/>
            </a:lvl8pPr>
            <a:lvl9pPr>
              <a:defRPr sz="190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504951"/>
            <a:ext cx="5384800" cy="4725988"/>
          </a:xfrm>
        </p:spPr>
        <p:txBody>
          <a:bodyPr/>
          <a:lstStyle>
            <a:lvl1pPr>
              <a:defRPr sz="2902"/>
            </a:lvl1pPr>
            <a:lvl2pPr>
              <a:defRPr sz="2448"/>
            </a:lvl2pPr>
            <a:lvl3pPr>
              <a:defRPr sz="2086"/>
            </a:lvl3pPr>
            <a:lvl4pPr>
              <a:defRPr sz="1904"/>
            </a:lvl4pPr>
            <a:lvl5pPr>
              <a:defRPr sz="1904"/>
            </a:lvl5pPr>
            <a:lvl6pPr>
              <a:defRPr sz="1904"/>
            </a:lvl6pPr>
            <a:lvl7pPr>
              <a:defRPr sz="1904"/>
            </a:lvl7pPr>
            <a:lvl8pPr>
              <a:defRPr sz="1904"/>
            </a:lvl8pPr>
            <a:lvl9pPr>
              <a:defRPr sz="190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3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sr-Latn-CS"/>
              <a:t>CS220 Arhitektura računara                                                                                                                           Predavanje br.1</a:t>
            </a:r>
            <a:endParaRPr lang="en-US"/>
          </a:p>
        </p:txBody>
      </p:sp>
      <p:sp>
        <p:nvSpPr>
          <p:cNvPr id="6" name="Rectangle 14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E58489C-B04C-49B3-BD1B-86AEA6365C5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7532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41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4" y="1535116"/>
            <a:ext cx="5386917" cy="639762"/>
          </a:xfrm>
        </p:spPr>
        <p:txBody>
          <a:bodyPr anchor="b"/>
          <a:lstStyle>
            <a:lvl1pPr marL="0" indent="0">
              <a:buNone/>
              <a:defRPr sz="2448" b="1"/>
            </a:lvl1pPr>
            <a:lvl2pPr marL="472922" indent="0">
              <a:buNone/>
              <a:defRPr sz="2086" b="1"/>
            </a:lvl2pPr>
            <a:lvl3pPr marL="945842" indent="0">
              <a:buNone/>
              <a:defRPr sz="1904" b="1"/>
            </a:lvl3pPr>
            <a:lvl4pPr marL="1418763" indent="0">
              <a:buNone/>
              <a:defRPr sz="1632" b="1"/>
            </a:lvl4pPr>
            <a:lvl5pPr marL="1891685" indent="0">
              <a:buNone/>
              <a:defRPr sz="1632" b="1"/>
            </a:lvl5pPr>
            <a:lvl6pPr marL="2364605" indent="0">
              <a:buNone/>
              <a:defRPr sz="1632" b="1"/>
            </a:lvl6pPr>
            <a:lvl7pPr marL="2837527" indent="0">
              <a:buNone/>
              <a:defRPr sz="1632" b="1"/>
            </a:lvl7pPr>
            <a:lvl8pPr marL="3310448" indent="0">
              <a:buNone/>
              <a:defRPr sz="1632" b="1"/>
            </a:lvl8pPr>
            <a:lvl9pPr marL="3783368" indent="0">
              <a:buNone/>
              <a:defRPr sz="163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4" y="2174878"/>
            <a:ext cx="5386917" cy="3951288"/>
          </a:xfrm>
        </p:spPr>
        <p:txBody>
          <a:bodyPr/>
          <a:lstStyle>
            <a:lvl1pPr>
              <a:defRPr sz="2448"/>
            </a:lvl1pPr>
            <a:lvl2pPr>
              <a:defRPr sz="2086"/>
            </a:lvl2pPr>
            <a:lvl3pPr>
              <a:defRPr sz="1904"/>
            </a:lvl3pPr>
            <a:lvl4pPr>
              <a:defRPr sz="1632"/>
            </a:lvl4pPr>
            <a:lvl5pPr>
              <a:defRPr sz="1632"/>
            </a:lvl5pPr>
            <a:lvl6pPr>
              <a:defRPr sz="1632"/>
            </a:lvl6pPr>
            <a:lvl7pPr>
              <a:defRPr sz="1632"/>
            </a:lvl7pPr>
            <a:lvl8pPr>
              <a:defRPr sz="1632"/>
            </a:lvl8pPr>
            <a:lvl9pPr>
              <a:defRPr sz="1632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1" y="1535116"/>
            <a:ext cx="5389033" cy="639762"/>
          </a:xfrm>
        </p:spPr>
        <p:txBody>
          <a:bodyPr anchor="b"/>
          <a:lstStyle>
            <a:lvl1pPr marL="0" indent="0">
              <a:buNone/>
              <a:defRPr sz="2448" b="1"/>
            </a:lvl1pPr>
            <a:lvl2pPr marL="472922" indent="0">
              <a:buNone/>
              <a:defRPr sz="2086" b="1"/>
            </a:lvl2pPr>
            <a:lvl3pPr marL="945842" indent="0">
              <a:buNone/>
              <a:defRPr sz="1904" b="1"/>
            </a:lvl3pPr>
            <a:lvl4pPr marL="1418763" indent="0">
              <a:buNone/>
              <a:defRPr sz="1632" b="1"/>
            </a:lvl4pPr>
            <a:lvl5pPr marL="1891685" indent="0">
              <a:buNone/>
              <a:defRPr sz="1632" b="1"/>
            </a:lvl5pPr>
            <a:lvl6pPr marL="2364605" indent="0">
              <a:buNone/>
              <a:defRPr sz="1632" b="1"/>
            </a:lvl6pPr>
            <a:lvl7pPr marL="2837527" indent="0">
              <a:buNone/>
              <a:defRPr sz="1632" b="1"/>
            </a:lvl7pPr>
            <a:lvl8pPr marL="3310448" indent="0">
              <a:buNone/>
              <a:defRPr sz="1632" b="1"/>
            </a:lvl8pPr>
            <a:lvl9pPr marL="3783368" indent="0">
              <a:buNone/>
              <a:defRPr sz="163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1" y="2174878"/>
            <a:ext cx="5389033" cy="3951288"/>
          </a:xfrm>
        </p:spPr>
        <p:txBody>
          <a:bodyPr/>
          <a:lstStyle>
            <a:lvl1pPr>
              <a:defRPr sz="2448"/>
            </a:lvl1pPr>
            <a:lvl2pPr>
              <a:defRPr sz="2086"/>
            </a:lvl2pPr>
            <a:lvl3pPr>
              <a:defRPr sz="1904"/>
            </a:lvl3pPr>
            <a:lvl4pPr>
              <a:defRPr sz="1632"/>
            </a:lvl4pPr>
            <a:lvl5pPr>
              <a:defRPr sz="1632"/>
            </a:lvl5pPr>
            <a:lvl6pPr>
              <a:defRPr sz="1632"/>
            </a:lvl6pPr>
            <a:lvl7pPr>
              <a:defRPr sz="1632"/>
            </a:lvl7pPr>
            <a:lvl8pPr>
              <a:defRPr sz="1632"/>
            </a:lvl8pPr>
            <a:lvl9pPr>
              <a:defRPr sz="1632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3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sr-Latn-CS"/>
              <a:t>CS220 Arhitektura računara                                                                                                                           Predavanje br.1</a:t>
            </a:r>
            <a:endParaRPr lang="en-US"/>
          </a:p>
        </p:txBody>
      </p:sp>
      <p:sp>
        <p:nvSpPr>
          <p:cNvPr id="8" name="Rectangle 14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A2C018-39AA-4536-B2BD-CD63775F3BE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1074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3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sr-Latn-CS"/>
              <a:t>CS220 Arhitektura računara                                                                                                                           Predavanje br.1</a:t>
            </a:r>
            <a:endParaRPr lang="en-US"/>
          </a:p>
        </p:txBody>
      </p:sp>
      <p:sp>
        <p:nvSpPr>
          <p:cNvPr id="4" name="Rectangle 14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90FAC22-DC34-4154-A9C6-8B9D83CC911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9952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3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sr-Latn-CS"/>
              <a:t>CS220 Arhitektura računara                                                                                                                           Predavanje br.1</a:t>
            </a:r>
            <a:endParaRPr lang="en-US"/>
          </a:p>
        </p:txBody>
      </p:sp>
      <p:sp>
        <p:nvSpPr>
          <p:cNvPr id="3" name="Rectangle 14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B8CAEA-8596-42C3-A439-C74A9386763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999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5" y="273052"/>
            <a:ext cx="4011084" cy="1162050"/>
          </a:xfrm>
        </p:spPr>
        <p:txBody>
          <a:bodyPr anchor="b"/>
          <a:lstStyle>
            <a:lvl1pPr algn="l">
              <a:defRPr sz="2086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3355"/>
            </a:lvl1pPr>
            <a:lvl2pPr>
              <a:defRPr sz="2902"/>
            </a:lvl2pPr>
            <a:lvl3pPr>
              <a:defRPr sz="2448"/>
            </a:lvl3pPr>
            <a:lvl4pPr>
              <a:defRPr sz="2086"/>
            </a:lvl4pPr>
            <a:lvl5pPr>
              <a:defRPr sz="2086"/>
            </a:lvl5pPr>
            <a:lvl6pPr>
              <a:defRPr sz="2086"/>
            </a:lvl6pPr>
            <a:lvl7pPr>
              <a:defRPr sz="2086"/>
            </a:lvl7pPr>
            <a:lvl8pPr>
              <a:defRPr sz="2086"/>
            </a:lvl8pPr>
            <a:lvl9pPr>
              <a:defRPr sz="2086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5" y="1435101"/>
            <a:ext cx="4011084" cy="4691063"/>
          </a:xfrm>
        </p:spPr>
        <p:txBody>
          <a:bodyPr/>
          <a:lstStyle>
            <a:lvl1pPr marL="0" indent="0">
              <a:buNone/>
              <a:defRPr sz="1451"/>
            </a:lvl1pPr>
            <a:lvl2pPr marL="472922" indent="0">
              <a:buNone/>
              <a:defRPr sz="1270"/>
            </a:lvl2pPr>
            <a:lvl3pPr marL="945842" indent="0">
              <a:buNone/>
              <a:defRPr sz="997"/>
            </a:lvl3pPr>
            <a:lvl4pPr marL="1418763" indent="0">
              <a:buNone/>
              <a:defRPr sz="907"/>
            </a:lvl4pPr>
            <a:lvl5pPr marL="1891685" indent="0">
              <a:buNone/>
              <a:defRPr sz="907"/>
            </a:lvl5pPr>
            <a:lvl6pPr marL="2364605" indent="0">
              <a:buNone/>
              <a:defRPr sz="907"/>
            </a:lvl6pPr>
            <a:lvl7pPr marL="2837527" indent="0">
              <a:buNone/>
              <a:defRPr sz="907"/>
            </a:lvl7pPr>
            <a:lvl8pPr marL="3310448" indent="0">
              <a:buNone/>
              <a:defRPr sz="907"/>
            </a:lvl8pPr>
            <a:lvl9pPr marL="3783368" indent="0">
              <a:buNone/>
              <a:defRPr sz="90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Rectangle 14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84114A5-0728-4E4A-A6CC-57932DF997C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Rectangle 13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sr-Latn-CS"/>
              <a:t>CS220 Arhitektura računara                                                                                                                           Predavanje br.1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9854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86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355"/>
            </a:lvl1pPr>
            <a:lvl2pPr marL="472922" indent="0">
              <a:buNone/>
              <a:defRPr sz="2902"/>
            </a:lvl2pPr>
            <a:lvl3pPr marL="945842" indent="0">
              <a:buNone/>
              <a:defRPr sz="2448"/>
            </a:lvl3pPr>
            <a:lvl4pPr marL="1418763" indent="0">
              <a:buNone/>
              <a:defRPr sz="2086"/>
            </a:lvl4pPr>
            <a:lvl5pPr marL="1891685" indent="0">
              <a:buNone/>
              <a:defRPr sz="2086"/>
            </a:lvl5pPr>
            <a:lvl6pPr marL="2364605" indent="0">
              <a:buNone/>
              <a:defRPr sz="2086"/>
            </a:lvl6pPr>
            <a:lvl7pPr marL="2837527" indent="0">
              <a:buNone/>
              <a:defRPr sz="2086"/>
            </a:lvl7pPr>
            <a:lvl8pPr marL="3310448" indent="0">
              <a:buNone/>
              <a:defRPr sz="2086"/>
            </a:lvl8pPr>
            <a:lvl9pPr marL="3783368" indent="0">
              <a:buNone/>
              <a:defRPr sz="2086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51"/>
            </a:lvl1pPr>
            <a:lvl2pPr marL="472922" indent="0">
              <a:buNone/>
              <a:defRPr sz="1270"/>
            </a:lvl2pPr>
            <a:lvl3pPr marL="945842" indent="0">
              <a:buNone/>
              <a:defRPr sz="997"/>
            </a:lvl3pPr>
            <a:lvl4pPr marL="1418763" indent="0">
              <a:buNone/>
              <a:defRPr sz="907"/>
            </a:lvl4pPr>
            <a:lvl5pPr marL="1891685" indent="0">
              <a:buNone/>
              <a:defRPr sz="907"/>
            </a:lvl5pPr>
            <a:lvl6pPr marL="2364605" indent="0">
              <a:buNone/>
              <a:defRPr sz="907"/>
            </a:lvl6pPr>
            <a:lvl7pPr marL="2837527" indent="0">
              <a:buNone/>
              <a:defRPr sz="907"/>
            </a:lvl7pPr>
            <a:lvl8pPr marL="3310448" indent="0">
              <a:buNone/>
              <a:defRPr sz="907"/>
            </a:lvl8pPr>
            <a:lvl9pPr marL="3783368" indent="0">
              <a:buNone/>
              <a:defRPr sz="90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3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sr-Latn-CS"/>
              <a:t>CS220 Arhitektura računara                                                                                                                           Predavanje br.1</a:t>
            </a:r>
            <a:endParaRPr lang="en-US"/>
          </a:p>
        </p:txBody>
      </p:sp>
      <p:sp>
        <p:nvSpPr>
          <p:cNvPr id="6" name="Rectangle 14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650D659-38C1-41BD-A6E7-FC64475BF48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5387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1C1CF2A-1E1C-48F6-A0AD-8787A11AEAA5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CS220 Arhitektura računara                                                                                                                           Predavanje br.1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7885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3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sr-Latn-CS"/>
              <a:t>CS220 Arhitektura računara                                                                                                                           Predavanje br.1</a:t>
            </a:r>
            <a:endParaRPr lang="en-US"/>
          </a:p>
        </p:txBody>
      </p:sp>
      <p:sp>
        <p:nvSpPr>
          <p:cNvPr id="5" name="Rectangle 14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D87C35-88C3-4305-9BF2-8A4347136DD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34931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62489" y="82551"/>
            <a:ext cx="2753783" cy="614838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1133" y="82551"/>
            <a:ext cx="8058151" cy="614838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3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sr-Latn-CS"/>
              <a:t>CS220 Arhitektura računara                                                                                                                           Predavanje br.1</a:t>
            </a:r>
            <a:endParaRPr lang="en-US"/>
          </a:p>
        </p:txBody>
      </p:sp>
      <p:sp>
        <p:nvSpPr>
          <p:cNvPr id="5" name="Rectangle 14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46D9F72-C30D-40D2-981E-83337C185C7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12402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1134" y="82551"/>
            <a:ext cx="11015133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Rectangle 14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87F38BF-08E2-4131-9F01-7496060B3CC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3" name="Rectangle 13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sr-Latn-CS"/>
              <a:t>CS220 Arhitektura računara                                                                                                                           Predavanje br.2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992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84195"/>
            <a:ext cx="10515600" cy="84235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A7043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sr-Latn-R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03585"/>
            <a:ext cx="10515600" cy="4351338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sr-Latn-RS" dirty="0"/>
          </a:p>
        </p:txBody>
      </p:sp>
      <p:sp>
        <p:nvSpPr>
          <p:cNvPr id="8" name="Oval 7"/>
          <p:cNvSpPr/>
          <p:nvPr userDrawn="1"/>
        </p:nvSpPr>
        <p:spPr>
          <a:xfrm>
            <a:off x="8764262" y="6252711"/>
            <a:ext cx="383988" cy="383988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8649789" y="6297695"/>
            <a:ext cx="61293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fld id="{F40C7DF9-8086-44E3-AED4-6B4526F4AD44}" type="slidenum">
              <a:rPr lang="sr-Latn-RS" sz="1200" smtClean="0">
                <a:solidFill>
                  <a:srgbClr val="A70431"/>
                </a:solidFill>
              </a:rPr>
              <a:pPr algn="ctr">
                <a:defRPr/>
              </a:pPr>
              <a:t>‹#›</a:t>
            </a:fld>
            <a:endParaRPr lang="en-GB" sz="1200" dirty="0">
              <a:solidFill>
                <a:srgbClr val="A70431"/>
              </a:solidFill>
            </a:endParaRPr>
          </a:p>
        </p:txBody>
      </p:sp>
      <p:sp>
        <p:nvSpPr>
          <p:cNvPr id="12" name="Rectangle 11"/>
          <p:cNvSpPr/>
          <p:nvPr userDrawn="1"/>
        </p:nvSpPr>
        <p:spPr>
          <a:xfrm>
            <a:off x="838200" y="1063621"/>
            <a:ext cx="10515600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3591855" y="6466972"/>
            <a:ext cx="389241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sr-Latn-RS" sz="800" b="0" dirty="0">
                <a:solidFill>
                  <a:schemeClr val="bg1"/>
                </a:solidFill>
              </a:rPr>
              <a:t>©</a:t>
            </a:r>
            <a:r>
              <a:rPr lang="sr-Latn-CS" altLang="sr-Latn-RS" sz="800" b="0" dirty="0">
                <a:solidFill>
                  <a:schemeClr val="bg1"/>
                </a:solidFill>
              </a:rPr>
              <a:t> UNIVERZITET METROPOLITAN,</a:t>
            </a:r>
            <a:r>
              <a:rPr lang="sr-Latn-CS" altLang="sr-Latn-RS" sz="800" b="0" dirty="0"/>
              <a:t> </a:t>
            </a:r>
            <a:r>
              <a:rPr lang="sr-Latn-CS" altLang="sr-Latn-RS" sz="800" b="0" dirty="0">
                <a:solidFill>
                  <a:schemeClr val="bg1"/>
                </a:solidFill>
              </a:rPr>
              <a:t>Beograd</a:t>
            </a:r>
            <a:r>
              <a:rPr lang="en-GB" altLang="sr-Latn-RS" sz="800" b="0" dirty="0">
                <a:solidFill>
                  <a:schemeClr val="bg1"/>
                </a:solidFill>
              </a:rPr>
              <a:t>   </a:t>
            </a:r>
            <a:r>
              <a:rPr lang="sr-Latn-CS" altLang="sr-Latn-RS" sz="800" b="0" dirty="0">
                <a:solidFill>
                  <a:schemeClr val="bg1"/>
                </a:solidFill>
              </a:rPr>
              <a:t>/   Kopiranje i umnožavanje nije dozvoljeno</a:t>
            </a:r>
            <a:r>
              <a:rPr lang="en-US" altLang="sr-Latn-RS" sz="800" b="0" dirty="0">
                <a:solidFill>
                  <a:schemeClr val="bg1"/>
                </a:solidFill>
              </a:rPr>
              <a:t>.</a:t>
            </a:r>
            <a:endParaRPr lang="en-GB" altLang="sr-Latn-RS" sz="800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380147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41"/>
            <a:ext cx="109728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09600" y="1600203"/>
            <a:ext cx="10972800" cy="4525963"/>
          </a:xfrm>
        </p:spPr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2" y="6245225"/>
            <a:ext cx="2844800" cy="476250"/>
          </a:xfrm>
          <a:prstGeom prst="rect">
            <a:avLst/>
          </a:prstGeom>
        </p:spPr>
        <p:txBody>
          <a:bodyPr lIns="104306" tIns="52153" rIns="104306" bIns="52153"/>
          <a:lstStyle>
            <a:lvl1pPr>
              <a:defRPr/>
            </a:lvl1pPr>
          </a:lstStyle>
          <a:p>
            <a:pPr defTabSz="829104" fontAlgn="base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5" y="6245225"/>
            <a:ext cx="3860800" cy="47625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en-US"/>
              <a:t>Arhitektura mikrosistema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4" y="6245225"/>
            <a:ext cx="2844800" cy="476250"/>
          </a:xfrm>
        </p:spPr>
        <p:txBody>
          <a:bodyPr/>
          <a:lstStyle>
            <a:lvl1pPr>
              <a:defRPr/>
            </a:lvl1pPr>
          </a:lstStyle>
          <a:p>
            <a:fld id="{F9C5283C-F4DF-4D02-8AAC-7272FED5A2C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2835165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41"/>
            <a:ext cx="109728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197600" y="1600201"/>
            <a:ext cx="5384800" cy="2185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197600" y="3938591"/>
            <a:ext cx="5384800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609602" y="6245225"/>
            <a:ext cx="2844800" cy="476250"/>
          </a:xfrm>
          <a:prstGeom prst="rect">
            <a:avLst/>
          </a:prstGeom>
        </p:spPr>
        <p:txBody>
          <a:bodyPr lIns="104306" tIns="52153" rIns="104306" bIns="52153"/>
          <a:lstStyle>
            <a:lvl1pPr>
              <a:defRPr/>
            </a:lvl1pPr>
          </a:lstStyle>
          <a:p>
            <a:pPr defTabSz="829104" fontAlgn="base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4165605" y="6245225"/>
            <a:ext cx="3860800" cy="47625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en-US"/>
              <a:t>Arhitektura mikrosistema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8737604" y="6245225"/>
            <a:ext cx="2844800" cy="476250"/>
          </a:xfrm>
        </p:spPr>
        <p:txBody>
          <a:bodyPr/>
          <a:lstStyle>
            <a:lvl1pPr>
              <a:defRPr/>
            </a:lvl1pPr>
          </a:lstStyle>
          <a:p>
            <a:fld id="{DCBA5A4A-63D4-47E0-A54E-FE85B4AC8F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491812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 userDrawn="1"/>
        </p:nvSpPr>
        <p:spPr>
          <a:xfrm>
            <a:off x="838200" y="384195"/>
            <a:ext cx="10515600" cy="84235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A7043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  <a:endParaRPr lang="sr-Latn-R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838200" y="1063621"/>
            <a:ext cx="10515600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</a:endParaRPr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838200" y="1403585"/>
            <a:ext cx="10515600" cy="4351338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sr-Latn-RS" dirty="0"/>
          </a:p>
        </p:txBody>
      </p:sp>
    </p:spTree>
    <p:extLst>
      <p:ext uri="{BB962C8B-B14F-4D97-AF65-F5344CB8AC3E}">
        <p14:creationId xmlns:p14="http://schemas.microsoft.com/office/powerpoint/2010/main" val="22462387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 userDrawn="1"/>
        </p:nvSpPr>
        <p:spPr>
          <a:xfrm>
            <a:off x="838200" y="384195"/>
            <a:ext cx="10515600" cy="84235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A7043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  <a:endParaRPr lang="sr-Latn-R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838200" y="1063621"/>
            <a:ext cx="10515600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838200" y="1403585"/>
            <a:ext cx="4710192" cy="4351338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sr-Latn-RS" dirty="0"/>
          </a:p>
        </p:txBody>
      </p:sp>
      <p:sp>
        <p:nvSpPr>
          <p:cNvPr id="11" name="Content Placeholder 2"/>
          <p:cNvSpPr>
            <a:spLocks noGrp="1"/>
          </p:cNvSpPr>
          <p:nvPr>
            <p:ph idx="10"/>
          </p:nvPr>
        </p:nvSpPr>
        <p:spPr>
          <a:xfrm>
            <a:off x="5819614" y="1403585"/>
            <a:ext cx="5534185" cy="4351338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sr-Latn-RS" dirty="0"/>
          </a:p>
        </p:txBody>
      </p:sp>
    </p:spTree>
    <p:extLst>
      <p:ext uri="{BB962C8B-B14F-4D97-AF65-F5344CB8AC3E}">
        <p14:creationId xmlns:p14="http://schemas.microsoft.com/office/powerpoint/2010/main" val="21665932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 txBox="1">
            <a:spLocks/>
          </p:cNvSpPr>
          <p:nvPr userDrawn="1"/>
        </p:nvSpPr>
        <p:spPr>
          <a:xfrm>
            <a:off x="838200" y="384195"/>
            <a:ext cx="10515600" cy="84235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A7043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  <a:endParaRPr lang="sr-Latn-R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838200" y="1063621"/>
            <a:ext cx="10515600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</a:endParaRPr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838200" y="2364480"/>
            <a:ext cx="4710192" cy="3176164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sr-Latn-RS" dirty="0"/>
          </a:p>
        </p:txBody>
      </p:sp>
      <p:sp>
        <p:nvSpPr>
          <p:cNvPr id="13" name="Content Placeholder 2"/>
          <p:cNvSpPr>
            <a:spLocks noGrp="1"/>
          </p:cNvSpPr>
          <p:nvPr>
            <p:ph idx="10"/>
          </p:nvPr>
        </p:nvSpPr>
        <p:spPr>
          <a:xfrm>
            <a:off x="5819614" y="2364480"/>
            <a:ext cx="5534185" cy="3176164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sr-Latn-RS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1" hasCustomPrompt="1"/>
          </p:nvPr>
        </p:nvSpPr>
        <p:spPr>
          <a:xfrm>
            <a:off x="838200" y="1433513"/>
            <a:ext cx="4710113" cy="72072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</a:lstStyle>
          <a:p>
            <a:r>
              <a:rPr lang="en-US" sz="2900" dirty="0">
                <a:solidFill>
                  <a:schemeClr val="bg2">
                    <a:lumMod val="10000"/>
                  </a:schemeClr>
                </a:solidFill>
              </a:rPr>
              <a:t>Click to edit Master title style</a:t>
            </a:r>
            <a:endParaRPr lang="sr-Latn-RS" sz="29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8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5819614" y="1433513"/>
            <a:ext cx="5534185" cy="72072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</a:lstStyle>
          <a:p>
            <a:r>
              <a:rPr lang="en-US" sz="2900" dirty="0">
                <a:solidFill>
                  <a:schemeClr val="bg2">
                    <a:lumMod val="10000"/>
                  </a:schemeClr>
                </a:solidFill>
              </a:rPr>
              <a:t>Click to edit Master title style</a:t>
            </a:r>
            <a:endParaRPr lang="sr-Latn-RS" sz="2900" dirty="0">
              <a:solidFill>
                <a:schemeClr val="bg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12216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4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869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1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72922" indent="0" algn="ctr">
              <a:buNone/>
              <a:defRPr/>
            </a:lvl2pPr>
            <a:lvl3pPr marL="945842" indent="0" algn="ctr">
              <a:buNone/>
              <a:defRPr/>
            </a:lvl3pPr>
            <a:lvl4pPr marL="1418763" indent="0" algn="ctr">
              <a:buNone/>
              <a:defRPr/>
            </a:lvl4pPr>
            <a:lvl5pPr marL="1891685" indent="0" algn="ctr">
              <a:buNone/>
              <a:defRPr/>
            </a:lvl5pPr>
            <a:lvl6pPr marL="2364605" indent="0" algn="ctr">
              <a:buNone/>
              <a:defRPr/>
            </a:lvl6pPr>
            <a:lvl7pPr marL="2837527" indent="0" algn="ctr">
              <a:buNone/>
              <a:defRPr/>
            </a:lvl7pPr>
            <a:lvl8pPr marL="3310448" indent="0" algn="ctr">
              <a:buNone/>
              <a:defRPr/>
            </a:lvl8pPr>
            <a:lvl9pPr marL="3783368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13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sr-Latn-CS"/>
              <a:t>CS220 Arhitektura računara                                                                                                                           Predavanje br.1</a:t>
            </a:r>
            <a:endParaRPr lang="en-US"/>
          </a:p>
        </p:txBody>
      </p:sp>
      <p:sp>
        <p:nvSpPr>
          <p:cNvPr id="5" name="Rectangle 14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7FB0D33-5EFA-4CB0-AC84-9B2546E0137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9633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13"/>
          <p:cNvSpPr>
            <a:spLocks noGrp="1" noChangeArrowheads="1"/>
          </p:cNvSpPr>
          <p:nvPr>
            <p:ph type="ftr" sz="quarter" idx="10"/>
          </p:nvPr>
        </p:nvSpPr>
        <p:spPr>
          <a:solidFill>
            <a:schemeClr val="bg2">
              <a:lumMod val="40000"/>
              <a:lumOff val="60000"/>
            </a:schemeClr>
          </a:solidFill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sr-Latn-CS"/>
              <a:t>CS220 Arhitektura računara                                                                                                                           Predavanje br.1</a:t>
            </a:r>
            <a:endParaRPr lang="en-US"/>
          </a:p>
        </p:txBody>
      </p:sp>
      <p:sp>
        <p:nvSpPr>
          <p:cNvPr id="5" name="Rectangle 14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02CF70-FF85-4CA2-BAD2-CA37AE51333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555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171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5"/>
            <a:ext cx="10363200" cy="1500187"/>
          </a:xfrm>
        </p:spPr>
        <p:txBody>
          <a:bodyPr anchor="b"/>
          <a:lstStyle>
            <a:lvl1pPr marL="0" indent="0">
              <a:buNone/>
              <a:defRPr sz="2086"/>
            </a:lvl1pPr>
            <a:lvl2pPr marL="472922" indent="0">
              <a:buNone/>
              <a:defRPr sz="1904"/>
            </a:lvl2pPr>
            <a:lvl3pPr marL="945842" indent="0">
              <a:buNone/>
              <a:defRPr sz="1632"/>
            </a:lvl3pPr>
            <a:lvl4pPr marL="1418763" indent="0">
              <a:buNone/>
              <a:defRPr sz="1451"/>
            </a:lvl4pPr>
            <a:lvl5pPr marL="1891685" indent="0">
              <a:buNone/>
              <a:defRPr sz="1451"/>
            </a:lvl5pPr>
            <a:lvl6pPr marL="2364605" indent="0">
              <a:buNone/>
              <a:defRPr sz="1451"/>
            </a:lvl6pPr>
            <a:lvl7pPr marL="2837527" indent="0">
              <a:buNone/>
              <a:defRPr sz="1451"/>
            </a:lvl7pPr>
            <a:lvl8pPr marL="3310448" indent="0">
              <a:buNone/>
              <a:defRPr sz="1451"/>
            </a:lvl8pPr>
            <a:lvl9pPr marL="3783368" indent="0">
              <a:buNone/>
              <a:defRPr sz="145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3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sr-Latn-CS"/>
              <a:t>CS220 Arhitektura računara                                                                                                                           Predavanje br.1</a:t>
            </a:r>
            <a:endParaRPr lang="en-US"/>
          </a:p>
        </p:txBody>
      </p:sp>
      <p:sp>
        <p:nvSpPr>
          <p:cNvPr id="5" name="Rectangle 14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FFEFF86-0543-46C7-BFB4-6CB8975EE95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2626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vmlDrawing" Target="../drawings/vmlDrawing1.vml"/><Relationship Id="rId1" Type="http://schemas.openxmlformats.org/officeDocument/2006/relationships/theme" Target="../theme/theme1.xml"/><Relationship Id="rId4" Type="http://schemas.openxmlformats.org/officeDocument/2006/relationships/image" Target="../media/image1.wmf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9.xml"/><Relationship Id="rId18" Type="http://schemas.openxmlformats.org/officeDocument/2006/relationships/image" Target="../media/image6.jpeg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8.xml"/><Relationship Id="rId17" Type="http://schemas.openxmlformats.org/officeDocument/2006/relationships/image" Target="../media/image5.jpeg"/><Relationship Id="rId2" Type="http://schemas.openxmlformats.org/officeDocument/2006/relationships/slideLayout" Target="../slideLayouts/slideLayout8.xml"/><Relationship Id="rId16" Type="http://schemas.openxmlformats.org/officeDocument/2006/relationships/theme" Target="../theme/theme3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sr-Latn-R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r-Latn-R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28C297-E7F7-4713-A634-E235E67DE2F6}" type="datetimeFigureOut">
              <a:rPr lang="sr-Latn-RS" smtClean="0"/>
              <a:t>2.4.2023.</a:t>
            </a:fld>
            <a:endParaRPr lang="sr-Latn-R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sr-Latn-R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C88B42-F024-4245-8DD6-8F60BB68C543}" type="slidenum">
              <a:rPr lang="sr-Latn-RS" smtClean="0"/>
              <a:t>‹#›</a:t>
            </a:fld>
            <a:endParaRPr lang="sr-Latn-RS"/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 userDrawn="1">
            <p:extLst>
              <p:ext uri="{D42A27DB-BD31-4B8C-83A1-F6EECF244321}">
                <p14:modId xmlns:p14="http://schemas.microsoft.com/office/powerpoint/2010/main" val="2994119836"/>
              </p:ext>
            </p:extLst>
          </p:nvPr>
        </p:nvGraphicFramePr>
        <p:xfrm>
          <a:off x="0" y="0"/>
          <a:ext cx="12196233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87" name="Image" r:id="rId3" imgW="16507800" imgH="9282240" progId="Photoshop.Image.13">
                  <p:embed/>
                </p:oleObj>
              </mc:Choice>
              <mc:Fallback>
                <p:oleObj name="Image" r:id="rId3" imgW="16507800" imgH="928224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12196233" cy="685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20674980"/>
      </p:ext>
    </p:extLst>
  </p:cSld>
  <p:clrMap bg1="lt1" tx1="dk1" bg2="lt2" tx2="dk2" accent1="accent1" accent2="accent2" accent3="accent3" accent4="accent4" accent5="accent5" accent6="accent6" hlink="hlink" folHlink="folHlink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r-Latn-R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77"/>
            <a:ext cx="12192000" cy="6854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1749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5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r-Latn-R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504951"/>
            <a:ext cx="10972800" cy="4725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04306" tIns="52153" rIns="104306" bIns="5215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051" name="Picture 11" descr="Footer"/>
          <p:cNvPicPr>
            <a:picLocks noChangeAspect="1" noChangeArrowheads="1"/>
          </p:cNvPicPr>
          <p:nvPr/>
        </p:nvPicPr>
        <p:blipFill>
          <a:blip r:embed="rId17" cstate="print">
            <a:lum bright="70000" contrast="-70000"/>
            <a:grayscl/>
          </a:blip>
          <a:srcRect r="1666"/>
          <a:stretch>
            <a:fillRect/>
          </a:stretch>
        </p:blipFill>
        <p:spPr bwMode="auto">
          <a:xfrm>
            <a:off x="5" y="6296027"/>
            <a:ext cx="12187767" cy="56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8" name="Rectangle 1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0615090" y="6370640"/>
            <a:ext cx="1079499" cy="352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04306" tIns="52153" rIns="104306" bIns="52153" numCol="1" anchor="t" anchorCtr="0" compatLnSpc="1">
            <a:prstTxWarp prst="textNoShape">
              <a:avLst/>
            </a:prstTxWarp>
          </a:bodyPr>
          <a:lstStyle>
            <a:lvl1pPr algn="r">
              <a:defRPr sz="1270" b="1">
                <a:solidFill>
                  <a:srgbClr val="A70532"/>
                </a:solidFill>
                <a:latin typeface="Arial" pitchFamily="34" charset="0"/>
                <a:cs typeface="+mn-cs"/>
              </a:defRPr>
            </a:lvl1pPr>
          </a:lstStyle>
          <a:p>
            <a:pPr defTabSz="829104" fontAlgn="base">
              <a:spcBef>
                <a:spcPct val="0"/>
              </a:spcBef>
              <a:spcAft>
                <a:spcPct val="0"/>
              </a:spcAft>
              <a:defRPr/>
            </a:pPr>
            <a:fld id="{71C1CF2A-1E1C-48F6-A0AD-8787A11AEAA5}" type="slidenum">
              <a:rPr lang="en-US" smtClean="0"/>
              <a:pPr defTabSz="829104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  <p:pic>
        <p:nvPicPr>
          <p:cNvPr id="2054" name="Picture 17" descr="HEADER"/>
          <p:cNvPicPr>
            <a:picLocks noChangeAspect="1" noChangeArrowheads="1"/>
          </p:cNvPicPr>
          <p:nvPr/>
        </p:nvPicPr>
        <p:blipFill>
          <a:blip r:embed="rId18" cstate="print">
            <a:lum bright="6000" contrast="12000"/>
          </a:blip>
          <a:srcRect/>
          <a:stretch>
            <a:fillRect/>
          </a:stretch>
        </p:blipFill>
        <p:spPr bwMode="auto">
          <a:xfrm>
            <a:off x="0" y="1190625"/>
            <a:ext cx="12192000" cy="9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55" name="Rectangle 18"/>
          <p:cNvSpPr>
            <a:spLocks noGrp="1" noChangeArrowheads="1"/>
          </p:cNvSpPr>
          <p:nvPr>
            <p:ph type="title"/>
          </p:nvPr>
        </p:nvSpPr>
        <p:spPr bwMode="auto">
          <a:xfrm>
            <a:off x="601134" y="82551"/>
            <a:ext cx="11015133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04306" tIns="52153" rIns="104306" bIns="52153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43" name="Rectangle 19"/>
          <p:cNvSpPr>
            <a:spLocks noChangeArrowheads="1"/>
          </p:cNvSpPr>
          <p:nvPr/>
        </p:nvSpPr>
        <p:spPr bwMode="auto">
          <a:xfrm>
            <a:off x="514355" y="6383338"/>
            <a:ext cx="3860800" cy="352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4585" tIns="47292" rIns="94585" bIns="47292"/>
          <a:lstStyle/>
          <a:p>
            <a:pPr defTabSz="829104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997" b="1">
                <a:solidFill>
                  <a:srgbClr val="A70532"/>
                </a:solidFill>
                <a:cs typeface="Arial" charset="0"/>
              </a:rPr>
              <a:t>©</a:t>
            </a:r>
            <a:r>
              <a:rPr lang="sr-Latn-CS" sz="997" b="1">
                <a:solidFill>
                  <a:srgbClr val="A70532"/>
                </a:solidFill>
                <a:cs typeface="Arial" charset="0"/>
              </a:rPr>
              <a:t> UNIVERZITET METROPOLITAN,</a:t>
            </a:r>
            <a:r>
              <a:rPr lang="sr-Latn-CS" sz="997">
                <a:solidFill>
                  <a:srgbClr val="A70532"/>
                </a:solidFill>
                <a:cs typeface="Arial" charset="0"/>
              </a:rPr>
              <a:t> </a:t>
            </a:r>
            <a:r>
              <a:rPr lang="sr-Latn-CS" sz="997" b="1">
                <a:solidFill>
                  <a:srgbClr val="A70532"/>
                </a:solidFill>
                <a:cs typeface="Arial" charset="0"/>
              </a:rPr>
              <a:t>Beograd</a:t>
            </a:r>
            <a:endParaRPr lang="en-US" sz="997" b="1">
              <a:solidFill>
                <a:srgbClr val="A70532"/>
              </a:solidFill>
              <a:cs typeface="Arial" charset="0"/>
            </a:endParaRPr>
          </a:p>
          <a:p>
            <a:pPr algn="ctr" defTabSz="829104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907" b="1">
                <a:solidFill>
                  <a:srgbClr val="A70532"/>
                </a:solidFill>
                <a:latin typeface="Myriad Pro" pitchFamily="34" charset="0"/>
                <a:cs typeface="Arial" charset="0"/>
              </a:rPr>
              <a:t> </a:t>
            </a:r>
          </a:p>
        </p:txBody>
      </p:sp>
      <p:sp>
        <p:nvSpPr>
          <p:cNvPr id="1037" name="Rectangle 13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59253" y="6373813"/>
            <a:ext cx="7048500" cy="352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04306" tIns="52153" rIns="104306" bIns="52153" numCol="1" anchor="t" anchorCtr="0" compatLnSpc="1">
            <a:prstTxWarp prst="textNoShape">
              <a:avLst/>
            </a:prstTxWarp>
          </a:bodyPr>
          <a:lstStyle>
            <a:lvl1pPr algn="ctr">
              <a:defRPr sz="997" b="1">
                <a:solidFill>
                  <a:srgbClr val="A70532"/>
                </a:solidFill>
                <a:latin typeface="Arial" pitchFamily="34" charset="0"/>
                <a:cs typeface="+mn-cs"/>
              </a:defRPr>
            </a:lvl1pPr>
          </a:lstStyle>
          <a:p>
            <a:pPr defTabSz="829104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/>
              <a:t>CS220 Arhitektura računara                                                                                                                           Predavanje br.1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61797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  <p:sldLayoutId id="2147483677" r:id="rId15"/>
  </p:sldLayoutIdLst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899" b="1">
          <a:solidFill>
            <a:srgbClr val="A7053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899" b="1">
          <a:solidFill>
            <a:srgbClr val="A70532"/>
          </a:solidFill>
          <a:latin typeface="Arial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899" b="1">
          <a:solidFill>
            <a:srgbClr val="A70532"/>
          </a:solidFill>
          <a:latin typeface="Arial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899" b="1">
          <a:solidFill>
            <a:srgbClr val="A70532"/>
          </a:solidFill>
          <a:latin typeface="Arial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899" b="1">
          <a:solidFill>
            <a:srgbClr val="A70532"/>
          </a:solidFill>
          <a:latin typeface="Arial" pitchFamily="34" charset="0"/>
        </a:defRPr>
      </a:lvl5pPr>
      <a:lvl6pPr marL="472922" algn="l" rtl="0" fontAlgn="base">
        <a:spcBef>
          <a:spcPct val="0"/>
        </a:spcBef>
        <a:spcAft>
          <a:spcPct val="0"/>
        </a:spcAft>
        <a:defRPr sz="4171" b="1">
          <a:solidFill>
            <a:srgbClr val="A70532"/>
          </a:solidFill>
          <a:latin typeface="Arial" pitchFamily="34" charset="0"/>
        </a:defRPr>
      </a:lvl6pPr>
      <a:lvl7pPr marL="945842" algn="l" rtl="0" fontAlgn="base">
        <a:spcBef>
          <a:spcPct val="0"/>
        </a:spcBef>
        <a:spcAft>
          <a:spcPct val="0"/>
        </a:spcAft>
        <a:defRPr sz="4171" b="1">
          <a:solidFill>
            <a:srgbClr val="A70532"/>
          </a:solidFill>
          <a:latin typeface="Arial" pitchFamily="34" charset="0"/>
        </a:defRPr>
      </a:lvl7pPr>
      <a:lvl8pPr marL="1418763" algn="l" rtl="0" fontAlgn="base">
        <a:spcBef>
          <a:spcPct val="0"/>
        </a:spcBef>
        <a:spcAft>
          <a:spcPct val="0"/>
        </a:spcAft>
        <a:defRPr sz="4171" b="1">
          <a:solidFill>
            <a:srgbClr val="A70532"/>
          </a:solidFill>
          <a:latin typeface="Arial" pitchFamily="34" charset="0"/>
        </a:defRPr>
      </a:lvl8pPr>
      <a:lvl9pPr marL="1891685" algn="l" rtl="0" fontAlgn="base">
        <a:spcBef>
          <a:spcPct val="0"/>
        </a:spcBef>
        <a:spcAft>
          <a:spcPct val="0"/>
        </a:spcAft>
        <a:defRPr sz="4171" b="1">
          <a:solidFill>
            <a:srgbClr val="A70532"/>
          </a:solidFill>
          <a:latin typeface="Arial" pitchFamily="34" charset="0"/>
        </a:defRPr>
      </a:lvl9pPr>
    </p:titleStyle>
    <p:bodyStyle>
      <a:lvl1pPr marL="354690" indent="-354690" algn="l" rtl="0" eaLnBrk="0" fontAlgn="base" hangingPunct="0">
        <a:spcBef>
          <a:spcPct val="20000"/>
        </a:spcBef>
        <a:spcAft>
          <a:spcPct val="0"/>
        </a:spcAft>
        <a:buChar char="•"/>
        <a:defRPr sz="2902">
          <a:solidFill>
            <a:schemeClr val="tx1"/>
          </a:solidFill>
          <a:latin typeface="+mn-lt"/>
          <a:ea typeface="+mn-ea"/>
          <a:cs typeface="+mn-cs"/>
        </a:defRPr>
      </a:lvl1pPr>
      <a:lvl2pPr marL="768497" indent="-295576" algn="l" rtl="0" eaLnBrk="0" fontAlgn="base" hangingPunct="0">
        <a:spcBef>
          <a:spcPct val="20000"/>
        </a:spcBef>
        <a:spcAft>
          <a:spcPct val="0"/>
        </a:spcAft>
        <a:buChar char="–"/>
        <a:defRPr sz="2720">
          <a:solidFill>
            <a:schemeClr val="tx1"/>
          </a:solidFill>
          <a:latin typeface="+mn-lt"/>
        </a:defRPr>
      </a:lvl2pPr>
      <a:lvl3pPr marL="1182302" indent="-236461" algn="l" rtl="0" eaLnBrk="0" fontAlgn="base" hangingPunct="0">
        <a:spcBef>
          <a:spcPct val="20000"/>
        </a:spcBef>
        <a:spcAft>
          <a:spcPct val="0"/>
        </a:spcAft>
        <a:buChar char="•"/>
        <a:defRPr sz="2448">
          <a:solidFill>
            <a:schemeClr val="tx1"/>
          </a:solidFill>
          <a:latin typeface="+mn-lt"/>
        </a:defRPr>
      </a:lvl3pPr>
      <a:lvl4pPr marL="1655224" indent="-236461" algn="l" rtl="0" eaLnBrk="0" fontAlgn="base" hangingPunct="0">
        <a:spcBef>
          <a:spcPct val="20000"/>
        </a:spcBef>
        <a:spcAft>
          <a:spcPct val="0"/>
        </a:spcAft>
        <a:buChar char="–"/>
        <a:defRPr sz="2086">
          <a:solidFill>
            <a:schemeClr val="tx1"/>
          </a:solidFill>
          <a:latin typeface="+mn-lt"/>
        </a:defRPr>
      </a:lvl4pPr>
      <a:lvl5pPr marL="2128144" indent="-236461" algn="l" rtl="0" eaLnBrk="0" fontAlgn="base" hangingPunct="0">
        <a:spcBef>
          <a:spcPct val="20000"/>
        </a:spcBef>
        <a:spcAft>
          <a:spcPct val="0"/>
        </a:spcAft>
        <a:buChar char="»"/>
        <a:defRPr sz="2086">
          <a:solidFill>
            <a:schemeClr val="tx1"/>
          </a:solidFill>
          <a:latin typeface="+mn-lt"/>
        </a:defRPr>
      </a:lvl5pPr>
      <a:lvl6pPr marL="2601066" indent="-236461" algn="l" rtl="0" fontAlgn="base">
        <a:spcBef>
          <a:spcPct val="20000"/>
        </a:spcBef>
        <a:spcAft>
          <a:spcPct val="0"/>
        </a:spcAft>
        <a:buChar char="»"/>
        <a:defRPr sz="2086">
          <a:solidFill>
            <a:schemeClr val="tx1"/>
          </a:solidFill>
          <a:latin typeface="+mn-lt"/>
        </a:defRPr>
      </a:lvl6pPr>
      <a:lvl7pPr marL="3073987" indent="-236461" algn="l" rtl="0" fontAlgn="base">
        <a:spcBef>
          <a:spcPct val="20000"/>
        </a:spcBef>
        <a:spcAft>
          <a:spcPct val="0"/>
        </a:spcAft>
        <a:buChar char="»"/>
        <a:defRPr sz="2086">
          <a:solidFill>
            <a:schemeClr val="tx1"/>
          </a:solidFill>
          <a:latin typeface="+mn-lt"/>
        </a:defRPr>
      </a:lvl7pPr>
      <a:lvl8pPr marL="3546907" indent="-236461" algn="l" rtl="0" fontAlgn="base">
        <a:spcBef>
          <a:spcPct val="20000"/>
        </a:spcBef>
        <a:spcAft>
          <a:spcPct val="0"/>
        </a:spcAft>
        <a:buChar char="»"/>
        <a:defRPr sz="2086">
          <a:solidFill>
            <a:schemeClr val="tx1"/>
          </a:solidFill>
          <a:latin typeface="+mn-lt"/>
        </a:defRPr>
      </a:lvl8pPr>
      <a:lvl9pPr marL="4019829" indent="-236461" algn="l" rtl="0" fontAlgn="base">
        <a:spcBef>
          <a:spcPct val="20000"/>
        </a:spcBef>
        <a:spcAft>
          <a:spcPct val="0"/>
        </a:spcAft>
        <a:buChar char="»"/>
        <a:defRPr sz="2086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45842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1pPr>
      <a:lvl2pPr marL="472922" algn="l" defTabSz="945842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2pPr>
      <a:lvl3pPr marL="945842" algn="l" defTabSz="945842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3pPr>
      <a:lvl4pPr marL="1418763" algn="l" defTabSz="945842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4pPr>
      <a:lvl5pPr marL="1891685" algn="l" defTabSz="945842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5pPr>
      <a:lvl6pPr marL="2364605" algn="l" defTabSz="945842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6pPr>
      <a:lvl7pPr marL="2837527" algn="l" defTabSz="945842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7pPr>
      <a:lvl8pPr marL="3310448" algn="l" defTabSz="945842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8pPr>
      <a:lvl9pPr marL="3783368" algn="l" defTabSz="945842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gi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wmf"/><Relationship Id="rId3" Type="http://schemas.openxmlformats.org/officeDocument/2006/relationships/oleObject" Target="../embeddings/oleObject2.bin"/><Relationship Id="rId7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9.wmf"/><Relationship Id="rId5" Type="http://schemas.openxmlformats.org/officeDocument/2006/relationships/oleObject" Target="../embeddings/oleObject3.bin"/><Relationship Id="rId10" Type="http://schemas.openxmlformats.org/officeDocument/2006/relationships/image" Target="../media/image31.wmf"/><Relationship Id="rId4" Type="http://schemas.openxmlformats.org/officeDocument/2006/relationships/image" Target="../media/image28.wmf"/><Relationship Id="rId9" Type="http://schemas.openxmlformats.org/officeDocument/2006/relationships/oleObject" Target="../embeddings/oleObject5.bin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33.wmf"/><Relationship Id="rId5" Type="http://schemas.openxmlformats.org/officeDocument/2006/relationships/oleObject" Target="../embeddings/oleObject7.bin"/><Relationship Id="rId4" Type="http://schemas.openxmlformats.org/officeDocument/2006/relationships/image" Target="../media/image32.w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35.wmf"/><Relationship Id="rId5" Type="http://schemas.openxmlformats.org/officeDocument/2006/relationships/oleObject" Target="../embeddings/oleObject9.bin"/><Relationship Id="rId4" Type="http://schemas.openxmlformats.org/officeDocument/2006/relationships/image" Target="../media/image34.w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36.w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38.wmf"/><Relationship Id="rId5" Type="http://schemas.openxmlformats.org/officeDocument/2006/relationships/oleObject" Target="../embeddings/oleObject12.bin"/><Relationship Id="rId4" Type="http://schemas.openxmlformats.org/officeDocument/2006/relationships/image" Target="../media/image37.wmf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wmf"/><Relationship Id="rId3" Type="http://schemas.openxmlformats.org/officeDocument/2006/relationships/oleObject" Target="../embeddings/oleObject13.bin"/><Relationship Id="rId7" Type="http://schemas.openxmlformats.org/officeDocument/2006/relationships/oleObject" Target="../embeddings/oleObject1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40.wmf"/><Relationship Id="rId5" Type="http://schemas.openxmlformats.org/officeDocument/2006/relationships/oleObject" Target="../embeddings/oleObject14.bin"/><Relationship Id="rId10" Type="http://schemas.openxmlformats.org/officeDocument/2006/relationships/image" Target="../media/image42.wmf"/><Relationship Id="rId4" Type="http://schemas.openxmlformats.org/officeDocument/2006/relationships/image" Target="../media/image39.wmf"/><Relationship Id="rId9" Type="http://schemas.openxmlformats.org/officeDocument/2006/relationships/oleObject" Target="../embeddings/oleObject16.bin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/>
          <p:cNvSpPr txBox="1">
            <a:spLocks noChangeArrowheads="1"/>
          </p:cNvSpPr>
          <p:nvPr/>
        </p:nvSpPr>
        <p:spPr>
          <a:xfrm>
            <a:off x="2724831" y="3747827"/>
            <a:ext cx="6742339" cy="2345387"/>
          </a:xfrm>
          <a:prstGeom prst="rect">
            <a:avLst/>
          </a:prstGeom>
        </p:spPr>
        <p:txBody>
          <a:bodyPr wrap="square" lIns="90000" tIns="46800" rIns="90000" bIns="46800" anchor="ctr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457200">
              <a:spcBef>
                <a:spcPts val="400"/>
              </a:spcBef>
              <a:buClr>
                <a:srgbClr val="333399"/>
              </a:buClr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sr-Latn-CS" altLang="sr-Latn-RS" sz="2400" dirty="0"/>
              <a:t>Oznaka predmeta:</a:t>
            </a:r>
            <a:r>
              <a:rPr lang="sr-Latn-CS" altLang="sr-Latn-RS" sz="2400" b="1" dirty="0"/>
              <a:t> </a:t>
            </a:r>
            <a:r>
              <a:rPr lang="sr-Latn-CS" altLang="sr-Latn-RS" sz="2400" b="1"/>
              <a:t>	CS120</a:t>
            </a:r>
            <a:endParaRPr lang="sr-Latn-CS" altLang="sr-Latn-RS" sz="2400" b="1" dirty="0"/>
          </a:p>
          <a:p>
            <a:pPr marL="0" indent="0" defTabSz="457200">
              <a:spcBef>
                <a:spcPts val="400"/>
              </a:spcBef>
              <a:buClr>
                <a:srgbClr val="333399"/>
              </a:buClr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sr-Latn-CS" altLang="sr-Latn-RS" sz="2400" dirty="0"/>
              <a:t>Naziv predmeta:</a:t>
            </a:r>
            <a:r>
              <a:rPr lang="sr-Latn-CS" altLang="sr-Latn-RS" sz="2400" b="1" dirty="0"/>
              <a:t>  	Arhitektura računara</a:t>
            </a:r>
          </a:p>
          <a:p>
            <a:pPr marL="0" indent="0" defTabSz="457200">
              <a:spcBef>
                <a:spcPts val="400"/>
              </a:spcBef>
              <a:buClr>
                <a:srgbClr val="333399"/>
              </a:buClr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sr-Latn-CS" altLang="sr-Latn-RS" sz="2400" dirty="0"/>
              <a:t>Predavanje:	</a:t>
            </a:r>
            <a:r>
              <a:rPr lang="sr-Latn-CS" altLang="sr-Latn-RS" sz="2400"/>
              <a:t>	</a:t>
            </a:r>
            <a:r>
              <a:rPr lang="sr-Latn-CS" altLang="sr-Latn-RS" sz="2400" b="1"/>
              <a:t>#07</a:t>
            </a:r>
            <a:r>
              <a:rPr lang="sr-Latn-CS" altLang="sr-Latn-RS" sz="2400" dirty="0"/>
              <a:t>	</a:t>
            </a:r>
          </a:p>
          <a:p>
            <a:pPr marL="0" indent="0" defTabSz="457200">
              <a:spcBef>
                <a:spcPts val="400"/>
              </a:spcBef>
              <a:buClr>
                <a:srgbClr val="333399"/>
              </a:buClr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sr-Latn-RS" altLang="sr-Latn-RS" sz="2400" dirty="0"/>
              <a:t>Predavač</a:t>
            </a:r>
            <a:r>
              <a:rPr lang="en-US" altLang="sr-Latn-RS" sz="2400" dirty="0"/>
              <a:t>:		</a:t>
            </a:r>
            <a:r>
              <a:rPr lang="en-US" altLang="sr-Latn-RS" sz="2400" b="1" dirty="0"/>
              <a:t>Doc. </a:t>
            </a:r>
            <a:r>
              <a:rPr lang="sr-Latn-RS" altLang="sr-Latn-RS" sz="2400" b="1" dirty="0"/>
              <a:t>dr</a:t>
            </a:r>
            <a:r>
              <a:rPr lang="en-US" altLang="sr-Latn-RS" sz="2400" b="1" dirty="0"/>
              <a:t> </a:t>
            </a:r>
            <a:r>
              <a:rPr lang="en-US" altLang="sr-Latn-RS" sz="2400" b="1"/>
              <a:t>Nemanja </a:t>
            </a:r>
            <a:r>
              <a:rPr lang="sr-Latn-RS" altLang="sr-Latn-RS" sz="2400" b="1"/>
              <a:t>Zdravković</a:t>
            </a:r>
          </a:p>
          <a:p>
            <a:pPr marL="0" indent="0" defTabSz="457200">
              <a:spcBef>
                <a:spcPts val="400"/>
              </a:spcBef>
              <a:buClr>
                <a:srgbClr val="333399"/>
              </a:buClr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sr-Latn-RS" altLang="sr-Latn-RS" sz="2400" b="1"/>
              <a:t>				Doc. dr Venezija Ilijazi</a:t>
            </a:r>
            <a:endParaRPr lang="sr-Latn-CS" altLang="sr-Latn-RS" sz="2400" b="1" dirty="0"/>
          </a:p>
          <a:p>
            <a:pPr marL="0" indent="0" defTabSz="457200">
              <a:spcBef>
                <a:spcPts val="400"/>
              </a:spcBef>
              <a:buClr>
                <a:srgbClr val="333399"/>
              </a:buClr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sr-Latn-CS" altLang="sr-Latn-RS" sz="2400" dirty="0"/>
              <a:t>Školska godina:	</a:t>
            </a:r>
            <a:r>
              <a:rPr lang="sr-Latn-CS" altLang="sr-Latn-RS" sz="2400" b="1"/>
              <a:t>20</a:t>
            </a:r>
            <a:r>
              <a:rPr lang="en-US" altLang="sr-Latn-RS" sz="2400" b="1"/>
              <a:t>2</a:t>
            </a:r>
            <a:r>
              <a:rPr lang="sr-Latn-RS" altLang="sr-Latn-RS" sz="2400" b="1"/>
              <a:t>2</a:t>
            </a:r>
            <a:r>
              <a:rPr lang="sr-Latn-CS" altLang="sr-Latn-RS" sz="2400" b="1"/>
              <a:t>/2023. </a:t>
            </a:r>
            <a:r>
              <a:rPr lang="sr-Latn-CS" altLang="sr-Latn-RS" sz="2400" b="1" dirty="0"/>
              <a:t>prolećni semestar</a:t>
            </a:r>
            <a:endParaRPr lang="en-GB" altLang="sr-Latn-RS" sz="2400" dirty="0"/>
          </a:p>
        </p:txBody>
      </p:sp>
      <p:sp>
        <p:nvSpPr>
          <p:cNvPr id="3" name="Rectangle 2"/>
          <p:cNvSpPr/>
          <p:nvPr/>
        </p:nvSpPr>
        <p:spPr>
          <a:xfrm>
            <a:off x="3641317" y="2768374"/>
            <a:ext cx="4909421" cy="76944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sr-Latn-RS" altLang="sr-Latn-RS" sz="4400" b="1">
                <a:solidFill>
                  <a:srgbClr val="A70431"/>
                </a:solidFill>
              </a:rPr>
              <a:t>Periferne magistrale</a:t>
            </a:r>
            <a:endParaRPr lang="sr-Latn-RS" altLang="sr-Latn-RS" sz="4400" b="1" dirty="0">
              <a:solidFill>
                <a:srgbClr val="A7043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2877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dirty="0"/>
              <a:t>PCI</a:t>
            </a:r>
            <a:r>
              <a:rPr lang="sr-Latn-RS" sz="3600" b="1" dirty="0"/>
              <a:t>e</a:t>
            </a:r>
            <a:r>
              <a:rPr lang="en-US" sz="3600" b="1" dirty="0"/>
              <a:t> (Peripheral Component Interconnect</a:t>
            </a:r>
            <a:r>
              <a:rPr lang="sr-Latn-RS" sz="3600" b="1" dirty="0"/>
              <a:t> Express</a:t>
            </a:r>
            <a:r>
              <a:rPr lang="en-US" sz="3600" b="1" dirty="0"/>
              <a:t>)</a:t>
            </a:r>
            <a:endParaRPr lang="pl-PL" sz="2800" b="1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FEE68B2-EF3D-4192-8310-CF03682EB8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98785"/>
            <a:ext cx="7630297" cy="4818438"/>
          </a:xfrm>
        </p:spPr>
        <p:txBody>
          <a:bodyPr>
            <a:normAutofit/>
          </a:bodyPr>
          <a:lstStyle/>
          <a:p>
            <a:r>
              <a:rPr lang="en-US" dirty="0"/>
              <a:t>PCIe format je </a:t>
            </a:r>
            <a:r>
              <a:rPr lang="en-US" dirty="0" err="1"/>
              <a:t>predstavljen</a:t>
            </a:r>
            <a:r>
              <a:rPr lang="en-US" dirty="0"/>
              <a:t> od </a:t>
            </a:r>
            <a:r>
              <a:rPr lang="en-US" dirty="0" err="1"/>
              <a:t>strane</a:t>
            </a:r>
            <a:r>
              <a:rPr lang="en-US" dirty="0"/>
              <a:t> </a:t>
            </a:r>
            <a:r>
              <a:rPr lang="en-US" dirty="0" err="1"/>
              <a:t>Intela</a:t>
            </a:r>
            <a:r>
              <a:rPr lang="en-US" dirty="0"/>
              <a:t> 2004 </a:t>
            </a:r>
            <a:r>
              <a:rPr lang="en-US" dirty="0" err="1"/>
              <a:t>godine</a:t>
            </a:r>
            <a:r>
              <a:rPr lang="en-US" dirty="0"/>
              <a:t>, a </a:t>
            </a:r>
            <a:r>
              <a:rPr lang="en-US" dirty="0" err="1"/>
              <a:t>dizajniran</a:t>
            </a:r>
            <a:r>
              <a:rPr lang="en-US" dirty="0"/>
              <a:t> je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namerom</a:t>
            </a:r>
            <a:r>
              <a:rPr lang="en-US" dirty="0"/>
              <a:t> da </a:t>
            </a:r>
            <a:r>
              <a:rPr lang="en-US" dirty="0" err="1"/>
              <a:t>zameni</a:t>
            </a:r>
            <a:r>
              <a:rPr lang="en-US" dirty="0"/>
              <a:t> </a:t>
            </a:r>
            <a:r>
              <a:rPr lang="en-US" dirty="0" err="1"/>
              <a:t>postojeće</a:t>
            </a:r>
            <a:r>
              <a:rPr lang="en-US" dirty="0"/>
              <a:t> PCI, PCI-X </a:t>
            </a:r>
            <a:r>
              <a:rPr lang="en-US" dirty="0" err="1"/>
              <a:t>i</a:t>
            </a:r>
            <a:r>
              <a:rPr lang="en-US" dirty="0"/>
              <a:t> AGP </a:t>
            </a:r>
            <a:r>
              <a:rPr lang="en-US" dirty="0" err="1"/>
              <a:t>standarde</a:t>
            </a:r>
            <a:r>
              <a:rPr lang="en-US" dirty="0"/>
              <a:t> (</a:t>
            </a:r>
            <a:r>
              <a:rPr lang="en-US" dirty="0" err="1"/>
              <a:t>tokom</a:t>
            </a:r>
            <a:r>
              <a:rPr lang="en-US" dirty="0"/>
              <a:t> </a:t>
            </a:r>
            <a:r>
              <a:rPr lang="en-US" dirty="0" err="1"/>
              <a:t>razvoja</a:t>
            </a:r>
            <a:r>
              <a:rPr lang="en-US" dirty="0"/>
              <a:t> </a:t>
            </a:r>
            <a:r>
              <a:rPr lang="en-US" dirty="0" err="1"/>
              <a:t>ovaj</a:t>
            </a:r>
            <a:r>
              <a:rPr lang="en-US" dirty="0"/>
              <a:t> </a:t>
            </a:r>
            <a:r>
              <a:rPr lang="en-US" dirty="0" err="1"/>
              <a:t>koncept</a:t>
            </a:r>
            <a:r>
              <a:rPr lang="en-US" dirty="0"/>
              <a:t> se po </a:t>
            </a:r>
            <a:r>
              <a:rPr lang="en-US" dirty="0" err="1"/>
              <a:t>prvi</a:t>
            </a:r>
            <a:r>
              <a:rPr lang="en-US" dirty="0"/>
              <a:t> put </a:t>
            </a:r>
            <a:r>
              <a:rPr lang="en-US" dirty="0" err="1"/>
              <a:t>pojavio</a:t>
            </a:r>
            <a:r>
              <a:rPr lang="en-US" dirty="0"/>
              <a:t> pod </a:t>
            </a:r>
            <a:r>
              <a:rPr lang="en-US" dirty="0" err="1"/>
              <a:t>nazivom</a:t>
            </a:r>
            <a:r>
              <a:rPr lang="en-US" dirty="0"/>
              <a:t> 3GIO – 3rd Generation I/O</a:t>
            </a:r>
            <a:r>
              <a:rPr lang="en-US"/>
              <a:t>). </a:t>
            </a:r>
            <a:endParaRPr lang="sr-Latn-RS"/>
          </a:p>
          <a:p>
            <a:r>
              <a:rPr lang="en-US"/>
              <a:t>Nasledio </a:t>
            </a:r>
            <a:r>
              <a:rPr lang="en-US" dirty="0"/>
              <a:t>je </a:t>
            </a:r>
            <a:r>
              <a:rPr lang="en-US" dirty="0" err="1"/>
              <a:t>dobre</a:t>
            </a:r>
            <a:r>
              <a:rPr lang="en-US" dirty="0"/>
              <a:t> </a:t>
            </a:r>
            <a:r>
              <a:rPr lang="en-US" dirty="0" err="1"/>
              <a:t>osobine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prihvaćene</a:t>
            </a:r>
            <a:r>
              <a:rPr lang="en-US" dirty="0"/>
              <a:t> </a:t>
            </a:r>
            <a:r>
              <a:rPr lang="en-US" dirty="0" err="1"/>
              <a:t>koncepte</a:t>
            </a:r>
            <a:r>
              <a:rPr lang="en-US" dirty="0"/>
              <a:t> </a:t>
            </a:r>
            <a:r>
              <a:rPr lang="en-US" dirty="0" err="1"/>
              <a:t>iz</a:t>
            </a:r>
            <a:r>
              <a:rPr lang="en-US" dirty="0"/>
              <a:t> </a:t>
            </a:r>
            <a:r>
              <a:rPr lang="en-US" dirty="0" err="1"/>
              <a:t>sva</a:t>
            </a:r>
            <a:r>
              <a:rPr lang="en-US" dirty="0"/>
              <a:t> tri </a:t>
            </a:r>
            <a:r>
              <a:rPr lang="en-US" dirty="0" err="1"/>
              <a:t>navedena</a:t>
            </a:r>
            <a:r>
              <a:rPr lang="en-US" dirty="0"/>
              <a:t> </a:t>
            </a:r>
            <a:r>
              <a:rPr lang="en-US" dirty="0" err="1"/>
              <a:t>standarda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dalje</a:t>
            </a:r>
            <a:r>
              <a:rPr lang="en-US" dirty="0"/>
              <a:t> </a:t>
            </a:r>
            <a:r>
              <a:rPr lang="en-US" err="1"/>
              <a:t>ih</a:t>
            </a:r>
            <a:r>
              <a:rPr lang="en-US"/>
              <a:t> unapredio.</a:t>
            </a:r>
            <a:endParaRPr lang="en-US" dirty="0"/>
          </a:p>
          <a:p>
            <a:r>
              <a:rPr lang="en-US" dirty="0" err="1"/>
              <a:t>Struktura</a:t>
            </a:r>
            <a:r>
              <a:rPr lang="en-US" dirty="0"/>
              <a:t> </a:t>
            </a:r>
            <a:r>
              <a:rPr lang="en-US" dirty="0" err="1"/>
              <a:t>ove</a:t>
            </a:r>
            <a:r>
              <a:rPr lang="en-US" dirty="0"/>
              <a:t> </a:t>
            </a:r>
            <a:r>
              <a:rPr lang="en-US" dirty="0" err="1"/>
              <a:t>magistrale</a:t>
            </a:r>
            <a:r>
              <a:rPr lang="en-US" dirty="0"/>
              <a:t> je </a:t>
            </a:r>
            <a:r>
              <a:rPr lang="en-US" dirty="0" err="1"/>
              <a:t>bazirana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komunikaciji</a:t>
            </a:r>
            <a:r>
              <a:rPr lang="en-US" dirty="0"/>
              <a:t> od </a:t>
            </a:r>
            <a:r>
              <a:rPr lang="en-US" dirty="0" err="1"/>
              <a:t>tačke</a:t>
            </a:r>
            <a:r>
              <a:rPr lang="en-US" dirty="0"/>
              <a:t> do </a:t>
            </a:r>
            <a:r>
              <a:rPr lang="en-US" dirty="0" err="1"/>
              <a:t>tačke</a:t>
            </a:r>
            <a:r>
              <a:rPr lang="en-US" dirty="0"/>
              <a:t> (“point-to-point”). Ova </a:t>
            </a:r>
            <a:r>
              <a:rPr lang="en-US" dirty="0" err="1"/>
              <a:t>vrsta</a:t>
            </a:r>
            <a:r>
              <a:rPr lang="en-US" dirty="0"/>
              <a:t> </a:t>
            </a:r>
            <a:r>
              <a:rPr lang="en-US" dirty="0" err="1"/>
              <a:t>razmene</a:t>
            </a:r>
            <a:r>
              <a:rPr lang="en-US" dirty="0"/>
              <a:t> </a:t>
            </a:r>
            <a:r>
              <a:rPr lang="en-US" dirty="0" err="1"/>
              <a:t>informacija</a:t>
            </a:r>
            <a:r>
              <a:rPr lang="en-US" dirty="0"/>
              <a:t> je </a:t>
            </a:r>
            <a:r>
              <a:rPr lang="en-US" dirty="0" err="1"/>
              <a:t>suštinski</a:t>
            </a:r>
            <a:r>
              <a:rPr lang="en-US" dirty="0"/>
              <a:t> </a:t>
            </a:r>
            <a:r>
              <a:rPr lang="en-US" dirty="0" err="1"/>
              <a:t>različita</a:t>
            </a:r>
            <a:r>
              <a:rPr lang="en-US" dirty="0"/>
              <a:t> od </a:t>
            </a:r>
            <a:r>
              <a:rPr lang="en-US" dirty="0" err="1"/>
              <a:t>prethodnog</a:t>
            </a:r>
            <a:r>
              <a:rPr lang="en-US" dirty="0"/>
              <a:t> </a:t>
            </a:r>
            <a:r>
              <a:rPr lang="en-US" dirty="0" err="1"/>
              <a:t>koncepta</a:t>
            </a:r>
            <a:r>
              <a:rPr lang="en-US" dirty="0"/>
              <a:t> </a:t>
            </a:r>
            <a:r>
              <a:rPr lang="en-US" dirty="0" err="1"/>
              <a:t>paralelne</a:t>
            </a:r>
            <a:r>
              <a:rPr lang="en-US" dirty="0"/>
              <a:t> </a:t>
            </a:r>
            <a:r>
              <a:rPr lang="en-US" dirty="0" err="1"/>
              <a:t>magistrale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prvi</a:t>
            </a:r>
            <a:r>
              <a:rPr lang="en-US" dirty="0"/>
              <a:t> put se u </a:t>
            </a:r>
            <a:r>
              <a:rPr lang="en-US" dirty="0" err="1"/>
              <a:t>arhitekturi</a:t>
            </a:r>
            <a:r>
              <a:rPr lang="en-US" dirty="0"/>
              <a:t> </a:t>
            </a:r>
            <a:r>
              <a:rPr lang="en-US" dirty="0" err="1"/>
              <a:t>javila</a:t>
            </a:r>
            <a:r>
              <a:rPr lang="en-US" dirty="0"/>
              <a:t> </a:t>
            </a:r>
            <a:r>
              <a:rPr lang="en-US" dirty="0" err="1"/>
              <a:t>kod</a:t>
            </a:r>
            <a:r>
              <a:rPr lang="en-US" dirty="0"/>
              <a:t> AGP </a:t>
            </a:r>
            <a:r>
              <a:rPr lang="en-US" dirty="0" err="1"/>
              <a:t>kartica</a:t>
            </a:r>
            <a:r>
              <a:rPr lang="en-US" dirty="0"/>
              <a:t>.</a:t>
            </a:r>
            <a:endParaRPr lang="sr-Latn-RS" dirty="0"/>
          </a:p>
          <a:p>
            <a:endParaRPr lang="en-US" dirty="0"/>
          </a:p>
        </p:txBody>
      </p:sp>
      <p:pic>
        <p:nvPicPr>
          <p:cNvPr id="26626" name="Picture 2">
            <a:extLst>
              <a:ext uri="{FF2B5EF4-FFF2-40B4-BE49-F238E27FC236}">
                <a16:creationId xmlns:a16="http://schemas.microsoft.com/office/drawing/2014/main" id="{CD6BB215-4F42-415B-810B-9F5EA7DA6E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8497" y="1418840"/>
            <a:ext cx="3333750" cy="2257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8210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dirty="0"/>
              <a:t>PCI</a:t>
            </a:r>
            <a:r>
              <a:rPr lang="sr-Latn-RS" sz="3600" b="1" dirty="0"/>
              <a:t>e</a:t>
            </a:r>
            <a:r>
              <a:rPr lang="en-US" sz="3600" b="1" dirty="0"/>
              <a:t> (Peripheral Component Interconnect</a:t>
            </a:r>
            <a:r>
              <a:rPr lang="sr-Latn-RS" sz="3600" b="1" dirty="0"/>
              <a:t> Express</a:t>
            </a:r>
            <a:r>
              <a:rPr lang="en-US" sz="3600" b="1" dirty="0"/>
              <a:t>)</a:t>
            </a:r>
            <a:endParaRPr lang="pl-PL" sz="2800" b="1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FEE68B2-EF3D-4192-8310-CF03682EB8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98785"/>
            <a:ext cx="7630297" cy="4818438"/>
          </a:xfrm>
        </p:spPr>
        <p:txBody>
          <a:bodyPr>
            <a:normAutofit/>
          </a:bodyPr>
          <a:lstStyle/>
          <a:p>
            <a:r>
              <a:rPr lang="en-US"/>
              <a:t>Osnovna </a:t>
            </a:r>
            <a:r>
              <a:rPr lang="en-US" dirty="0" err="1"/>
              <a:t>strukturna</a:t>
            </a:r>
            <a:r>
              <a:rPr lang="en-US" dirty="0"/>
              <a:t> </a:t>
            </a:r>
            <a:r>
              <a:rPr lang="en-US" dirty="0" err="1"/>
              <a:t>jedinica</a:t>
            </a:r>
            <a:r>
              <a:rPr lang="en-US" dirty="0"/>
              <a:t> </a:t>
            </a:r>
            <a:r>
              <a:rPr lang="en-US" dirty="0" err="1"/>
              <a:t>kod</a:t>
            </a:r>
            <a:r>
              <a:rPr lang="en-US" dirty="0"/>
              <a:t> PCIe </a:t>
            </a:r>
            <a:r>
              <a:rPr lang="en-US" dirty="0" err="1"/>
              <a:t>magistrale</a:t>
            </a:r>
            <a:r>
              <a:rPr lang="en-US" dirty="0"/>
              <a:t> je </a:t>
            </a:r>
            <a:r>
              <a:rPr lang="en-US" b="1" dirty="0" err="1"/>
              <a:t>ćelija</a:t>
            </a:r>
            <a:r>
              <a:rPr lang="en-US" b="1" dirty="0"/>
              <a:t> x1</a:t>
            </a:r>
            <a:r>
              <a:rPr lang="en-US" dirty="0"/>
              <a:t>, </a:t>
            </a:r>
            <a:r>
              <a:rPr lang="en-US" dirty="0" err="1"/>
              <a:t>koju</a:t>
            </a:r>
            <a:r>
              <a:rPr lang="en-US" dirty="0"/>
              <a:t> </a:t>
            </a:r>
            <a:r>
              <a:rPr lang="en-US" dirty="0" err="1"/>
              <a:t>čini</a:t>
            </a:r>
            <a:r>
              <a:rPr lang="en-US" dirty="0"/>
              <a:t> </a:t>
            </a:r>
            <a:r>
              <a:rPr lang="en-US" b="1" dirty="0"/>
              <a:t>par </a:t>
            </a:r>
            <a:r>
              <a:rPr lang="en-US" b="1" dirty="0" err="1"/>
              <a:t>serijskih</a:t>
            </a:r>
            <a:r>
              <a:rPr lang="en-US" b="1" dirty="0"/>
              <a:t> </a:t>
            </a:r>
            <a:r>
              <a:rPr lang="en-US" b="1" dirty="0" err="1"/>
              <a:t>veza</a:t>
            </a:r>
            <a:r>
              <a:rPr lang="en-US" dirty="0"/>
              <a:t> (</a:t>
            </a:r>
            <a:r>
              <a:rPr lang="en-US" dirty="0" err="1"/>
              <a:t>svaka</a:t>
            </a:r>
            <a:r>
              <a:rPr lang="en-US" dirty="0"/>
              <a:t> </a:t>
            </a:r>
            <a:r>
              <a:rPr lang="en-US" dirty="0" err="1"/>
              <a:t>prenosi</a:t>
            </a:r>
            <a:r>
              <a:rPr lang="en-US" dirty="0"/>
              <a:t> signal u </a:t>
            </a:r>
            <a:r>
              <a:rPr lang="en-US" dirty="0" err="1"/>
              <a:t>jednom</a:t>
            </a:r>
            <a:r>
              <a:rPr lang="en-US" dirty="0"/>
              <a:t> </a:t>
            </a:r>
            <a:r>
              <a:rPr lang="en-US" dirty="0" err="1"/>
              <a:t>smeru</a:t>
            </a:r>
            <a:r>
              <a:rPr lang="en-US" dirty="0"/>
              <a:t>). </a:t>
            </a:r>
            <a:endParaRPr lang="sr-Latn-RS" dirty="0"/>
          </a:p>
          <a:p>
            <a:r>
              <a:rPr lang="en-US" dirty="0" err="1"/>
              <a:t>Takav</a:t>
            </a:r>
            <a:r>
              <a:rPr lang="en-US" dirty="0"/>
              <a:t> par </a:t>
            </a:r>
            <a:r>
              <a:rPr lang="en-US" dirty="0" err="1"/>
              <a:t>formira</a:t>
            </a:r>
            <a:r>
              <a:rPr lang="en-US" dirty="0"/>
              <a:t> </a:t>
            </a:r>
            <a:r>
              <a:rPr lang="en-US" dirty="0" err="1"/>
              <a:t>jednu</a:t>
            </a:r>
            <a:r>
              <a:rPr lang="en-US" dirty="0"/>
              <a:t> </a:t>
            </a:r>
            <a:r>
              <a:rPr lang="en-US" dirty="0" err="1"/>
              <a:t>dvosmernu</a:t>
            </a:r>
            <a:r>
              <a:rPr lang="en-US" dirty="0"/>
              <a:t> </a:t>
            </a:r>
            <a:r>
              <a:rPr lang="en-US" b="1" dirty="0" err="1"/>
              <a:t>putanju</a:t>
            </a:r>
            <a:r>
              <a:rPr lang="en-US" dirty="0"/>
              <a:t> (</a:t>
            </a:r>
            <a:r>
              <a:rPr lang="en-US" dirty="0" err="1"/>
              <a:t>en</a:t>
            </a:r>
            <a:r>
              <a:rPr lang="en-US" dirty="0"/>
              <a:t>. </a:t>
            </a:r>
            <a:r>
              <a:rPr lang="en-US" i="1" dirty="0"/>
              <a:t>lane</a:t>
            </a:r>
            <a:r>
              <a:rPr lang="en-US" dirty="0"/>
              <a:t>). Standard PCIe 1.1 </a:t>
            </a:r>
            <a:r>
              <a:rPr lang="en-US" dirty="0" err="1"/>
              <a:t>ima</a:t>
            </a:r>
            <a:r>
              <a:rPr lang="en-US" dirty="0"/>
              <a:t> </a:t>
            </a:r>
            <a:r>
              <a:rPr lang="en-US" dirty="0" err="1"/>
              <a:t>nivo</a:t>
            </a:r>
            <a:r>
              <a:rPr lang="en-US" dirty="0"/>
              <a:t> </a:t>
            </a:r>
            <a:r>
              <a:rPr lang="en-US" dirty="0" err="1"/>
              <a:t>transfera</a:t>
            </a:r>
            <a:r>
              <a:rPr lang="en-US" dirty="0"/>
              <a:t> 2.5 GT/s</a:t>
            </a:r>
            <a:r>
              <a:rPr lang="sr-Latn-RS" dirty="0"/>
              <a:t>.</a:t>
            </a:r>
            <a:r>
              <a:rPr lang="en-US" dirty="0"/>
              <a:t> </a:t>
            </a:r>
            <a:endParaRPr lang="sr-Latn-RS" dirty="0"/>
          </a:p>
          <a:p>
            <a:r>
              <a:rPr lang="sr-Latn-RS" dirty="0"/>
              <a:t>U</a:t>
            </a:r>
            <a:r>
              <a:rPr lang="en-US" dirty="0" err="1"/>
              <a:t>vodi</a:t>
            </a:r>
            <a:r>
              <a:rPr lang="en-US" dirty="0"/>
              <a:t> </a:t>
            </a:r>
            <a:r>
              <a:rPr lang="sr-Latn-RS" dirty="0"/>
              <a:t>se </a:t>
            </a:r>
            <a:r>
              <a:rPr lang="en-US" dirty="0"/>
              <a:t>nova </a:t>
            </a:r>
            <a:r>
              <a:rPr lang="en-US" dirty="0" err="1"/>
              <a:t>jedinica</a:t>
            </a:r>
            <a:r>
              <a:rPr lang="en-US" dirty="0"/>
              <a:t> za </a:t>
            </a:r>
            <a:r>
              <a:rPr lang="en-US" dirty="0" err="1"/>
              <a:t>nivo</a:t>
            </a:r>
            <a:r>
              <a:rPr lang="en-US" dirty="0"/>
              <a:t> </a:t>
            </a:r>
            <a:r>
              <a:rPr lang="en-US" dirty="0" err="1"/>
              <a:t>transfera</a:t>
            </a:r>
            <a:r>
              <a:rPr lang="en-US" dirty="0"/>
              <a:t> a to je giga-transfer u </a:t>
            </a:r>
            <a:r>
              <a:rPr lang="en-US" dirty="0" err="1"/>
              <a:t>sekundi</a:t>
            </a:r>
            <a:r>
              <a:rPr lang="en-US" dirty="0"/>
              <a:t> – </a:t>
            </a:r>
            <a:r>
              <a:rPr lang="en-US" dirty="0" err="1"/>
              <a:t>koji</a:t>
            </a:r>
            <a:r>
              <a:rPr lang="en-US" dirty="0"/>
              <a:t> </a:t>
            </a:r>
            <a:r>
              <a:rPr lang="en-US" dirty="0" err="1"/>
              <a:t>podraumeva</a:t>
            </a:r>
            <a:r>
              <a:rPr lang="en-US" dirty="0"/>
              <a:t> 2.5 Gb/s </a:t>
            </a:r>
            <a:r>
              <a:rPr lang="en-US" dirty="0" err="1"/>
              <a:t>dvosmerno</a:t>
            </a:r>
            <a:r>
              <a:rPr lang="en-US"/>
              <a:t>. </a:t>
            </a:r>
            <a:endParaRPr lang="sr-Latn-RS"/>
          </a:p>
          <a:p>
            <a:r>
              <a:rPr lang="en-US"/>
              <a:t>Ako </a:t>
            </a:r>
            <a:r>
              <a:rPr lang="en-US" dirty="0" err="1"/>
              <a:t>ovo</a:t>
            </a:r>
            <a:r>
              <a:rPr lang="en-US" dirty="0"/>
              <a:t> </a:t>
            </a:r>
            <a:r>
              <a:rPr lang="en-US" dirty="0" err="1"/>
              <a:t>preračunamo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nivo</a:t>
            </a:r>
            <a:r>
              <a:rPr lang="en-US" dirty="0"/>
              <a:t> </a:t>
            </a:r>
            <a:r>
              <a:rPr lang="en-US" dirty="0" err="1"/>
              <a:t>transfera</a:t>
            </a:r>
            <a:r>
              <a:rPr lang="en-US" dirty="0"/>
              <a:t> </a:t>
            </a:r>
            <a:r>
              <a:rPr lang="en-US" dirty="0" err="1"/>
              <a:t>paralelnih</a:t>
            </a:r>
            <a:r>
              <a:rPr lang="en-US" dirty="0"/>
              <a:t> </a:t>
            </a:r>
            <a:r>
              <a:rPr lang="en-US" dirty="0" err="1"/>
              <a:t>magistrala</a:t>
            </a:r>
            <a:r>
              <a:rPr lang="en-US" dirty="0"/>
              <a:t> </a:t>
            </a:r>
            <a:r>
              <a:rPr lang="en-US" dirty="0" err="1"/>
              <a:t>koji</a:t>
            </a:r>
            <a:r>
              <a:rPr lang="en-US" dirty="0"/>
              <a:t> se </a:t>
            </a:r>
            <a:r>
              <a:rPr lang="en-US" dirty="0" err="1"/>
              <a:t>obično</a:t>
            </a:r>
            <a:r>
              <a:rPr lang="en-US" dirty="0"/>
              <a:t> </a:t>
            </a:r>
            <a:r>
              <a:rPr lang="en-US" dirty="0" err="1"/>
              <a:t>izražava</a:t>
            </a:r>
            <a:r>
              <a:rPr lang="en-US" dirty="0"/>
              <a:t> u MB/s, PCIe </a:t>
            </a:r>
            <a:r>
              <a:rPr lang="en-US" dirty="0" err="1"/>
              <a:t>nudi</a:t>
            </a:r>
            <a:r>
              <a:rPr lang="en-US" dirty="0"/>
              <a:t> 250MB/s </a:t>
            </a:r>
            <a:r>
              <a:rPr lang="en-US" dirty="0" err="1"/>
              <a:t>dvosmernog</a:t>
            </a:r>
            <a:r>
              <a:rPr lang="en-US" dirty="0"/>
              <a:t> </a:t>
            </a:r>
            <a:r>
              <a:rPr lang="en-US" dirty="0" err="1"/>
              <a:t>saobraćaja</a:t>
            </a:r>
            <a:r>
              <a:rPr lang="en-US" dirty="0"/>
              <a:t> po </a:t>
            </a:r>
            <a:r>
              <a:rPr lang="en-US" dirty="0" err="1"/>
              <a:t>jednoj</a:t>
            </a:r>
            <a:r>
              <a:rPr lang="en-US" dirty="0"/>
              <a:t> </a:t>
            </a:r>
            <a:r>
              <a:rPr lang="en-US" dirty="0" err="1"/>
              <a:t>putanji</a:t>
            </a:r>
            <a:r>
              <a:rPr lang="en-US" dirty="0"/>
              <a:t>.</a:t>
            </a:r>
          </a:p>
          <a:p>
            <a:r>
              <a:rPr lang="en-US" dirty="0"/>
              <a:t>PCIe </a:t>
            </a:r>
            <a:r>
              <a:rPr lang="en-US" dirty="0" err="1"/>
              <a:t>slotovi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dizajnirani</a:t>
            </a:r>
            <a:r>
              <a:rPr lang="en-US" dirty="0"/>
              <a:t> po </a:t>
            </a:r>
            <a:r>
              <a:rPr lang="en-US" dirty="0" err="1"/>
              <a:t>standardima</a:t>
            </a:r>
            <a:r>
              <a:rPr lang="en-US" dirty="0"/>
              <a:t> x1 (1 </a:t>
            </a:r>
            <a:r>
              <a:rPr lang="en-US" dirty="0" err="1"/>
              <a:t>putanja</a:t>
            </a:r>
            <a:r>
              <a:rPr lang="en-US" dirty="0"/>
              <a:t>), x2 (2 </a:t>
            </a:r>
            <a:r>
              <a:rPr lang="en-US" dirty="0" err="1"/>
              <a:t>putanje</a:t>
            </a:r>
            <a:r>
              <a:rPr lang="en-US" dirty="0"/>
              <a:t>), x4 (4 </a:t>
            </a:r>
            <a:r>
              <a:rPr lang="en-US" dirty="0" err="1"/>
              <a:t>putanje</a:t>
            </a:r>
            <a:r>
              <a:rPr lang="en-US" dirty="0"/>
              <a:t>), x8, x16 </a:t>
            </a:r>
            <a:r>
              <a:rPr lang="en-US" dirty="0" err="1"/>
              <a:t>i</a:t>
            </a:r>
            <a:r>
              <a:rPr lang="en-US" dirty="0"/>
              <a:t> x32.</a:t>
            </a:r>
          </a:p>
          <a:p>
            <a:endParaRPr lang="en-US" dirty="0"/>
          </a:p>
        </p:txBody>
      </p:sp>
      <p:pic>
        <p:nvPicPr>
          <p:cNvPr id="26626" name="Picture 2">
            <a:extLst>
              <a:ext uri="{FF2B5EF4-FFF2-40B4-BE49-F238E27FC236}">
                <a16:creationId xmlns:a16="http://schemas.microsoft.com/office/drawing/2014/main" id="{CD6BB215-4F42-415B-810B-9F5EA7DA6E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8497" y="1418840"/>
            <a:ext cx="3333750" cy="2257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07124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dirty="0"/>
              <a:t>PCI</a:t>
            </a:r>
            <a:r>
              <a:rPr lang="sr-Latn-RS" sz="3600" b="1"/>
              <a:t>e</a:t>
            </a:r>
            <a:r>
              <a:rPr lang="en-US" sz="3600" b="1"/>
              <a:t> </a:t>
            </a:r>
            <a:r>
              <a:rPr lang="sr-Latn-RS" sz="3600" b="1"/>
              <a:t>system Point-to-Point veza</a:t>
            </a:r>
            <a:endParaRPr lang="pl-PL" sz="2800" b="1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FEE68B2-EF3D-4192-8310-CF03682EB8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98785"/>
            <a:ext cx="3267973" cy="4818438"/>
          </a:xfrm>
        </p:spPr>
        <p:txBody>
          <a:bodyPr>
            <a:normAutofit/>
          </a:bodyPr>
          <a:lstStyle/>
          <a:p>
            <a:r>
              <a:rPr lang="sr-Latn-RS"/>
              <a:t>PCIe magistrala je samo po imenu PCI, a u stvari je serijska asinhrona magistrala.</a:t>
            </a:r>
          </a:p>
          <a:p>
            <a:r>
              <a:rPr lang="sr-Latn-RS"/>
              <a:t>PCIe magistrala ima sntralni switch (slično kao kod računarskih mreža) i po par serijskih linkova do uređaja.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4EC7B58-3C1F-4F4A-83D3-F15498E800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8592" y="1019781"/>
            <a:ext cx="7692125" cy="4818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9618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dirty="0"/>
              <a:t>PCI</a:t>
            </a:r>
            <a:r>
              <a:rPr lang="sr-Latn-RS" sz="3600" b="1"/>
              <a:t>e</a:t>
            </a:r>
            <a:r>
              <a:rPr lang="en-US" sz="3600" b="1"/>
              <a:t> </a:t>
            </a:r>
            <a:r>
              <a:rPr lang="sr-Latn-RS" sz="3600" b="1"/>
              <a:t>system Point-to-Point veza</a:t>
            </a:r>
            <a:endParaRPr lang="pl-PL" sz="2800" b="1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FEE68B2-EF3D-4192-8310-CF03682EB8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98785"/>
            <a:ext cx="10515600" cy="4818438"/>
          </a:xfrm>
        </p:spPr>
        <p:txBody>
          <a:bodyPr>
            <a:normAutofit/>
          </a:bodyPr>
          <a:lstStyle/>
          <a:p>
            <a:r>
              <a:rPr lang="sr-Latn-RS"/>
              <a:t>PCIe magistrala ima slojeve slično mrežnim paketima. 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A250F1-3E65-4EA2-891A-0EBDEFC9AB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030" y="2318222"/>
            <a:ext cx="10299940" cy="2221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8541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z="3400" b="1" dirty="0"/>
              <a:t>Arhitektura višestrukih magistrala</a:t>
            </a:r>
            <a:r>
              <a:rPr lang="en-US" sz="3400" b="1" dirty="0"/>
              <a:t> – </a:t>
            </a:r>
            <a:r>
              <a:rPr lang="sr-Latn-RS" sz="3400" b="1" dirty="0"/>
              <a:t>Intel Z170</a:t>
            </a:r>
            <a:endParaRPr lang="pl-PL" sz="3400" b="1" dirty="0"/>
          </a:p>
        </p:txBody>
      </p:sp>
      <p:pic>
        <p:nvPicPr>
          <p:cNvPr id="9220" name="Picture 4">
            <a:extLst>
              <a:ext uri="{FF2B5EF4-FFF2-40B4-BE49-F238E27FC236}">
                <a16:creationId xmlns:a16="http://schemas.microsoft.com/office/drawing/2014/main" id="{1EFE1D73-F5B9-4102-A27F-B4B6607D3D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7025" y="1038225"/>
            <a:ext cx="6457950" cy="4781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1254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8F09AA1-0D63-4B25-B890-5863A42400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86960"/>
            <a:ext cx="10515600" cy="4885471"/>
          </a:xfrm>
        </p:spPr>
        <p:txBody>
          <a:bodyPr>
            <a:normAutofit/>
          </a:bodyPr>
          <a:lstStyle/>
          <a:p>
            <a:r>
              <a:rPr lang="sr-Latn-RS" sz="2200" dirty="0"/>
              <a:t>Za Intelove i AMD-ove proceosre od 2011, sve funkcije North Bridge-a su sada na samom CPU-u.</a:t>
            </a:r>
            <a:endParaRPr lang="en-US" sz="2200" dirty="0"/>
          </a:p>
          <a:p>
            <a:endParaRPr lang="en-US" dirty="0">
              <a:solidFill>
                <a:srgbClr val="222222"/>
              </a:solidFill>
              <a:latin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z="3400" b="1" dirty="0"/>
              <a:t>Arhitektura višestrukih magistrala</a:t>
            </a:r>
            <a:r>
              <a:rPr lang="en-US" sz="3400" b="1" dirty="0"/>
              <a:t> – Sandy Bridge </a:t>
            </a:r>
            <a:r>
              <a:rPr lang="en-US" sz="3400" b="1" dirty="0" err="1"/>
              <a:t>i</a:t>
            </a:r>
            <a:r>
              <a:rPr lang="en-US" sz="3400" b="1" dirty="0"/>
              <a:t> </a:t>
            </a:r>
            <a:r>
              <a:rPr lang="en-US" sz="3400" b="1" dirty="0" err="1"/>
              <a:t>noviji</a:t>
            </a:r>
            <a:endParaRPr lang="pl-PL" sz="3400" b="1" dirty="0"/>
          </a:p>
        </p:txBody>
      </p:sp>
      <p:pic>
        <p:nvPicPr>
          <p:cNvPr id="21506" name="Picture 2">
            <a:extLst>
              <a:ext uri="{FF2B5EF4-FFF2-40B4-BE49-F238E27FC236}">
                <a16:creationId xmlns:a16="http://schemas.microsoft.com/office/drawing/2014/main" id="{E5CB0C6A-1859-4536-A550-4EFF6575F4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85" t="20943" r="45852" b="4506"/>
          <a:stretch/>
        </p:blipFill>
        <p:spPr bwMode="auto">
          <a:xfrm>
            <a:off x="6732372" y="1712657"/>
            <a:ext cx="4067433" cy="3984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8" name="Picture 4">
            <a:extLst>
              <a:ext uri="{FF2B5EF4-FFF2-40B4-BE49-F238E27FC236}">
                <a16:creationId xmlns:a16="http://schemas.microsoft.com/office/drawing/2014/main" id="{0353DF54-220E-4EDF-8782-B37047F90A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4760" y="1693997"/>
            <a:ext cx="3913575" cy="4021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1962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z="3400" b="1" dirty="0"/>
              <a:t>Arhitektura višestrukih magistrala</a:t>
            </a:r>
            <a:r>
              <a:rPr lang="en-US" sz="3400" b="1" dirty="0"/>
              <a:t> – </a:t>
            </a:r>
            <a:r>
              <a:rPr lang="sr-Latn-RS" sz="3400" b="1" dirty="0"/>
              <a:t>AMD AM4</a:t>
            </a:r>
            <a:endParaRPr lang="pl-PL" sz="3400" b="1" dirty="0"/>
          </a:p>
        </p:txBody>
      </p:sp>
      <p:pic>
        <p:nvPicPr>
          <p:cNvPr id="8194" name="Picture 2" descr="AMD Ryzen 3000: New Block diagram about PCIe 4.0 on Matisse and X570 chipset">
            <a:extLst>
              <a:ext uri="{FF2B5EF4-FFF2-40B4-BE49-F238E27FC236}">
                <a16:creationId xmlns:a16="http://schemas.microsoft.com/office/drawing/2014/main" id="{9389C5E2-EA6B-43F2-81F1-96E9958CEB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150" y="879219"/>
            <a:ext cx="8521700" cy="5099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6483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8F09AA1-0D63-4B25-B890-5863A42400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86960"/>
            <a:ext cx="10515600" cy="4885471"/>
          </a:xfrm>
        </p:spPr>
        <p:txBody>
          <a:bodyPr>
            <a:normAutofit/>
          </a:bodyPr>
          <a:lstStyle/>
          <a:p>
            <a:r>
              <a:rPr lang="sr-Latn-RS" sz="2200" dirty="0"/>
              <a:t>Za Intelove i AMD-ove proceosre od 2011, sve funkcije North Bridge-a su sada na samom CPU-u.</a:t>
            </a:r>
            <a:endParaRPr lang="en-US" sz="2200" dirty="0"/>
          </a:p>
          <a:p>
            <a:endParaRPr lang="en-US" dirty="0">
              <a:solidFill>
                <a:srgbClr val="222222"/>
              </a:solidFill>
              <a:latin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z="3400" b="1" dirty="0"/>
              <a:t>Arhitektura višestrukih magistrala</a:t>
            </a:r>
            <a:r>
              <a:rPr lang="en-US" sz="3400" b="1" dirty="0"/>
              <a:t> – Sandy Bridge </a:t>
            </a:r>
            <a:r>
              <a:rPr lang="en-US" sz="3400" b="1" dirty="0" err="1"/>
              <a:t>i</a:t>
            </a:r>
            <a:r>
              <a:rPr lang="en-US" sz="3400" b="1" dirty="0"/>
              <a:t> </a:t>
            </a:r>
            <a:r>
              <a:rPr lang="en-US" sz="3400" b="1" dirty="0" err="1"/>
              <a:t>noviji</a:t>
            </a:r>
            <a:endParaRPr lang="pl-PL" sz="3400" b="1" dirty="0"/>
          </a:p>
        </p:txBody>
      </p:sp>
      <p:pic>
        <p:nvPicPr>
          <p:cNvPr id="22530" name="Picture 2">
            <a:extLst>
              <a:ext uri="{FF2B5EF4-FFF2-40B4-BE49-F238E27FC236}">
                <a16:creationId xmlns:a16="http://schemas.microsoft.com/office/drawing/2014/main" id="{EEB90B99-9134-4BB9-8AF9-C83B91BE13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6500" y="1770749"/>
            <a:ext cx="7239000" cy="3876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4" name="Picture 2">
            <a:extLst>
              <a:ext uri="{FF2B5EF4-FFF2-40B4-BE49-F238E27FC236}">
                <a16:creationId xmlns:a16="http://schemas.microsoft.com/office/drawing/2014/main" id="{5E103002-9CEB-4499-856C-27630EB512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6500" y="1804086"/>
            <a:ext cx="7239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6011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8F09AA1-0D63-4B25-B890-5863A42400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86960"/>
            <a:ext cx="10515600" cy="4885471"/>
          </a:xfrm>
        </p:spPr>
        <p:txBody>
          <a:bodyPr>
            <a:normAutofit/>
          </a:bodyPr>
          <a:lstStyle/>
          <a:p>
            <a:r>
              <a:rPr lang="sr-Latn-RS" sz="2200" dirty="0"/>
              <a:t>Za Intelove i AMD-ove proceosre od 2011, sve funkcije North Bridge-a su sada na samom CPU-u.</a:t>
            </a:r>
            <a:endParaRPr lang="en-US" sz="2200" dirty="0"/>
          </a:p>
          <a:p>
            <a:endParaRPr lang="en-US" dirty="0">
              <a:solidFill>
                <a:srgbClr val="222222"/>
              </a:solidFill>
              <a:latin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z="3400" b="1" dirty="0"/>
              <a:t>Arhitektura višestrukih magistrala</a:t>
            </a:r>
            <a:r>
              <a:rPr lang="en-US" sz="3400" b="1" dirty="0"/>
              <a:t> – Sandy Bridge </a:t>
            </a:r>
            <a:r>
              <a:rPr lang="en-US" sz="3400" b="1" dirty="0" err="1"/>
              <a:t>i</a:t>
            </a:r>
            <a:r>
              <a:rPr lang="en-US" sz="3400" b="1" dirty="0"/>
              <a:t> </a:t>
            </a:r>
            <a:r>
              <a:rPr lang="en-US" sz="3400" b="1" dirty="0" err="1"/>
              <a:t>noviji</a:t>
            </a:r>
            <a:endParaRPr lang="pl-PL" sz="3400" b="1" dirty="0"/>
          </a:p>
        </p:txBody>
      </p:sp>
      <p:pic>
        <p:nvPicPr>
          <p:cNvPr id="22530" name="Picture 2">
            <a:extLst>
              <a:ext uri="{FF2B5EF4-FFF2-40B4-BE49-F238E27FC236}">
                <a16:creationId xmlns:a16="http://schemas.microsoft.com/office/drawing/2014/main" id="{EEB90B99-9134-4BB9-8AF9-C83B91BE13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6500" y="1770749"/>
            <a:ext cx="7239000" cy="3876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7538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Latn-RS" b="1" dirty="0"/>
              <a:t>USB (Universal Serial Bus)</a:t>
            </a:r>
            <a:endParaRPr lang="en-US" b="1" dirty="0">
              <a:latin typeface="Georgia" panose="02040502050405020303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17835"/>
            <a:ext cx="10515600" cy="4816240"/>
          </a:xfrm>
        </p:spPr>
        <p:txBody>
          <a:bodyPr>
            <a:normAutofit/>
          </a:bodyPr>
          <a:lstStyle/>
          <a:p>
            <a:r>
              <a:rPr lang="en-US" dirty="0"/>
              <a:t>USB </a:t>
            </a:r>
            <a:r>
              <a:rPr lang="en-US" dirty="0" err="1"/>
              <a:t>interfejs</a:t>
            </a:r>
            <a:r>
              <a:rPr lang="en-US" dirty="0"/>
              <a:t> je </a:t>
            </a:r>
            <a:r>
              <a:rPr lang="en-US" dirty="0" err="1"/>
              <a:t>dvosmerni</a:t>
            </a:r>
            <a:r>
              <a:rPr lang="en-US" dirty="0"/>
              <a:t> </a:t>
            </a:r>
            <a:r>
              <a:rPr lang="en-US" dirty="0" err="1"/>
              <a:t>serijski</a:t>
            </a:r>
            <a:r>
              <a:rPr lang="en-US" dirty="0"/>
              <a:t> </a:t>
            </a:r>
            <a:r>
              <a:rPr lang="en-US" dirty="0" err="1"/>
              <a:t>interfejs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napajanjem</a:t>
            </a:r>
            <a:r>
              <a:rPr lang="en-US" dirty="0"/>
              <a:t> </a:t>
            </a:r>
            <a:r>
              <a:rPr lang="en-US" dirty="0" err="1"/>
              <a:t>priključenih</a:t>
            </a:r>
            <a:r>
              <a:rPr lang="en-US" dirty="0"/>
              <a:t> </a:t>
            </a:r>
            <a:r>
              <a:rPr lang="en-US" dirty="0" err="1"/>
              <a:t>uređaja</a:t>
            </a:r>
            <a:r>
              <a:rPr lang="en-US" dirty="0"/>
              <a:t>. </a:t>
            </a:r>
            <a:endParaRPr lang="sr-Latn-RS" dirty="0"/>
          </a:p>
          <a:p>
            <a:r>
              <a:rPr lang="en-US" dirty="0" err="1"/>
              <a:t>Brzin</a:t>
            </a:r>
            <a:r>
              <a:rPr lang="sr-Latn-RS" dirty="0"/>
              <a:t>e:</a:t>
            </a:r>
          </a:p>
          <a:p>
            <a:r>
              <a:rPr lang="sr-Latn-RS" dirty="0"/>
              <a:t>USB 1.0 -</a:t>
            </a:r>
            <a:r>
              <a:rPr lang="pl-PL" dirty="0"/>
              <a:t> 1.5Mbps				USB 3.0 – 5 Gbps</a:t>
            </a:r>
          </a:p>
          <a:p>
            <a:r>
              <a:rPr lang="pl-PL" dirty="0"/>
              <a:t>USB 1.1 – 12 Mbps</a:t>
            </a:r>
          </a:p>
          <a:p>
            <a:r>
              <a:rPr lang="pl-PL" dirty="0"/>
              <a:t>USB 2.0 – 480 Mbps				USB 3.1 – 10 Gbps </a:t>
            </a:r>
          </a:p>
          <a:p>
            <a:endParaRPr lang="pl-PL" dirty="0"/>
          </a:p>
          <a:p>
            <a:endParaRPr lang="pl-PL" dirty="0"/>
          </a:p>
          <a:p>
            <a:r>
              <a:rPr lang="pl-PL" dirty="0"/>
              <a:t>Za njega je karakteristična jednostavnost priključenja, koje je moguće i u toku rada. Jednostavnost fizičke konstrukcije i prosto priključenje-prepoznavanje, daje mu  značaj i </a:t>
            </a:r>
            <a:r>
              <a:rPr lang="en-US" dirty="0" err="1"/>
              <a:t>primenu</a:t>
            </a:r>
            <a:r>
              <a:rPr lang="en-US" dirty="0"/>
              <a:t> </a:t>
            </a:r>
            <a:r>
              <a:rPr lang="en-US" dirty="0" err="1"/>
              <a:t>kod</a:t>
            </a:r>
            <a:r>
              <a:rPr lang="en-US" dirty="0"/>
              <a:t> </a:t>
            </a:r>
            <a:r>
              <a:rPr lang="en-US" dirty="0" err="1"/>
              <a:t>prenosnih</a:t>
            </a:r>
            <a:r>
              <a:rPr lang="en-US" dirty="0"/>
              <a:t>, </a:t>
            </a:r>
            <a:r>
              <a:rPr lang="en-US" dirty="0" err="1"/>
              <a:t>jednostavnih</a:t>
            </a:r>
            <a:r>
              <a:rPr lang="en-US" dirty="0"/>
              <a:t> i </a:t>
            </a:r>
            <a:r>
              <a:rPr lang="en-US" dirty="0" err="1"/>
              <a:t>raznovrsnih</a:t>
            </a:r>
            <a:r>
              <a:rPr lang="en-US" dirty="0"/>
              <a:t> </a:t>
            </a:r>
            <a:r>
              <a:rPr lang="en-US" dirty="0" err="1"/>
              <a:t>uređaja</a:t>
            </a:r>
            <a:r>
              <a:rPr lang="en-US" dirty="0"/>
              <a:t>.</a:t>
            </a:r>
            <a:endParaRPr lang="pl-PL" dirty="0"/>
          </a:p>
        </p:txBody>
      </p:sp>
      <p:pic>
        <p:nvPicPr>
          <p:cNvPr id="2052" name="Picture 4" descr="USB 1.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7504" y="1978603"/>
            <a:ext cx="1104900" cy="571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USB 2.0 Hi-Spee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7504" y="2746600"/>
            <a:ext cx="1104900" cy="676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USB 3.0 SuperSpeed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9931" y="1797628"/>
            <a:ext cx="1266825" cy="752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USB 3.0 SuperSpeed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8639" y="2853974"/>
            <a:ext cx="1288117" cy="726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63584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sz="4000" b="1" dirty="0"/>
              <a:t>Sadržaj</a:t>
            </a:r>
            <a:endParaRPr lang="sr-Latn-RS" sz="34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098785"/>
            <a:ext cx="10515600" cy="4818438"/>
          </a:xfrm>
        </p:spPr>
        <p:txBody>
          <a:bodyPr>
            <a:normAutofit/>
          </a:bodyPr>
          <a:lstStyle/>
          <a:p>
            <a:pPr marL="457200" indent="-457200" algn="just">
              <a:spcBef>
                <a:spcPts val="200"/>
              </a:spcBef>
              <a:buAutoNum type="arabicPeriod"/>
            </a:pPr>
            <a:r>
              <a:rPr lang="sr-Latn-RS"/>
              <a:t>PCI Magistrala</a:t>
            </a:r>
          </a:p>
          <a:p>
            <a:pPr marL="457200" indent="-457200" algn="just">
              <a:spcBef>
                <a:spcPts val="200"/>
              </a:spcBef>
              <a:buAutoNum type="arabicPeriod"/>
            </a:pPr>
            <a:r>
              <a:rPr lang="sr-Latn-RS"/>
              <a:t>Arbitracija na PCI magistrali</a:t>
            </a:r>
          </a:p>
          <a:p>
            <a:pPr marL="457200" indent="-457200" algn="just">
              <a:spcBef>
                <a:spcPts val="200"/>
              </a:spcBef>
              <a:buAutoNum type="arabicPeriod"/>
            </a:pPr>
            <a:r>
              <a:rPr lang="sr-Latn-RS"/>
              <a:t>AGP magistrala</a:t>
            </a:r>
          </a:p>
          <a:p>
            <a:pPr marL="457200" indent="-457200" algn="just">
              <a:spcBef>
                <a:spcPts val="200"/>
              </a:spcBef>
              <a:buAutoNum type="arabicPeriod"/>
            </a:pPr>
            <a:r>
              <a:rPr lang="sr-Latn-RS"/>
              <a:t>PCIe magistrala</a:t>
            </a:r>
          </a:p>
          <a:p>
            <a:pPr marL="457200" indent="-457200" algn="just">
              <a:spcBef>
                <a:spcPts val="200"/>
              </a:spcBef>
              <a:buAutoNum type="arabicPeriod"/>
            </a:pPr>
            <a:r>
              <a:rPr lang="sr-Latn-RS"/>
              <a:t>PCIe stek protokola</a:t>
            </a:r>
          </a:p>
          <a:p>
            <a:pPr marL="457200" indent="-457200" algn="just">
              <a:spcBef>
                <a:spcPts val="200"/>
              </a:spcBef>
              <a:buAutoNum type="arabicPeriod"/>
            </a:pPr>
            <a:r>
              <a:rPr lang="sr-Latn-RS"/>
              <a:t>USB magistrala</a:t>
            </a:r>
          </a:p>
          <a:p>
            <a:pPr marL="457200" indent="-457200" algn="just">
              <a:spcBef>
                <a:spcPts val="200"/>
              </a:spcBef>
              <a:buAutoNum type="arabicPeriod"/>
            </a:pPr>
            <a:r>
              <a:rPr lang="sr-Latn-RS"/>
              <a:t>Zadaci</a:t>
            </a:r>
          </a:p>
          <a:p>
            <a:pPr marL="457200" indent="-457200" algn="just">
              <a:spcBef>
                <a:spcPts val="200"/>
              </a:spcBef>
              <a:buAutoNum type="arabicPeriod"/>
            </a:pPr>
            <a:r>
              <a:rPr lang="sr-Latn-RS"/>
              <a:t>Domaći zadatak</a:t>
            </a:r>
            <a:endParaRPr lang="sr-Latn-RS" dirty="0"/>
          </a:p>
          <a:p>
            <a:pPr algn="just">
              <a:spcBef>
                <a:spcPts val="200"/>
              </a:spcBef>
            </a:pPr>
            <a:endParaRPr lang="sr-Latn-RS" dirty="0"/>
          </a:p>
        </p:txBody>
      </p:sp>
    </p:spTree>
    <p:extLst>
      <p:ext uri="{BB962C8B-B14F-4D97-AF65-F5344CB8AC3E}">
        <p14:creationId xmlns:p14="http://schemas.microsoft.com/office/powerpoint/2010/main" val="1147533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Latn-RS" b="1" dirty="0"/>
              <a:t>USB (Universal Serial Bus)</a:t>
            </a:r>
            <a:endParaRPr lang="en-US" b="1" dirty="0">
              <a:latin typeface="Georgia" panose="02040502050405020303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17835"/>
            <a:ext cx="10515600" cy="4816240"/>
          </a:xfrm>
        </p:spPr>
        <p:txBody>
          <a:bodyPr>
            <a:normAutofit/>
          </a:bodyPr>
          <a:lstStyle/>
          <a:p>
            <a:r>
              <a:rPr lang="en-US" dirty="0"/>
              <a:t>USB </a:t>
            </a:r>
            <a:r>
              <a:rPr lang="en-US" dirty="0" err="1"/>
              <a:t>interfejs</a:t>
            </a:r>
            <a:r>
              <a:rPr lang="en-US" dirty="0"/>
              <a:t> je </a:t>
            </a:r>
            <a:r>
              <a:rPr lang="en-US" dirty="0" err="1"/>
              <a:t>dvosmerni</a:t>
            </a:r>
            <a:r>
              <a:rPr lang="en-US" dirty="0"/>
              <a:t> </a:t>
            </a:r>
            <a:r>
              <a:rPr lang="en-US" dirty="0" err="1"/>
              <a:t>serijski</a:t>
            </a:r>
            <a:r>
              <a:rPr lang="en-US" dirty="0"/>
              <a:t> </a:t>
            </a:r>
            <a:r>
              <a:rPr lang="en-US" dirty="0" err="1"/>
              <a:t>interfejs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napajanjem</a:t>
            </a:r>
            <a:r>
              <a:rPr lang="en-US" dirty="0"/>
              <a:t> </a:t>
            </a:r>
            <a:r>
              <a:rPr lang="en-US" dirty="0" err="1"/>
              <a:t>priključenih</a:t>
            </a:r>
            <a:r>
              <a:rPr lang="en-US" dirty="0"/>
              <a:t> </a:t>
            </a:r>
            <a:r>
              <a:rPr lang="en-US" dirty="0" err="1"/>
              <a:t>uređaja</a:t>
            </a:r>
            <a:r>
              <a:rPr lang="en-US" dirty="0"/>
              <a:t>. </a:t>
            </a:r>
            <a:endParaRPr lang="sr-Latn-RS" dirty="0"/>
          </a:p>
        </p:txBody>
      </p:sp>
      <p:pic>
        <p:nvPicPr>
          <p:cNvPr id="3074" name="Picture 2" descr="https://i0.wp.com/www.urtech.ca/wp-content/uploads/2018/02/usb-connector-types.jpg?ssl=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2856" y="1758419"/>
            <a:ext cx="3598243" cy="3643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l-com.com/images/usb-tutorial_connectors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1646" y="1758419"/>
            <a:ext cx="3637936" cy="3509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52043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Latn-RS" b="1" dirty="0"/>
              <a:t>USB 3.1 i Thunderbolt</a:t>
            </a:r>
            <a:endParaRPr lang="en-US" b="1" dirty="0">
              <a:latin typeface="Georgia" panose="02040502050405020303" pitchFamily="18" charset="0"/>
            </a:endParaRPr>
          </a:p>
        </p:txBody>
      </p:sp>
      <p:pic>
        <p:nvPicPr>
          <p:cNvPr id="4098" name="Picture 2" descr="https://cdn.shopify.com/s/files/1/1520/4366/files/Thunderbolt_d3e99661-254f-44de-ab95-b59116b91c53_large.png?v=150092108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3000" y="1226554"/>
            <a:ext cx="7366000" cy="4419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92398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/>
          <p:cNvSpPr txBox="1">
            <a:spLocks noChangeArrowheads="1"/>
          </p:cNvSpPr>
          <p:nvPr/>
        </p:nvSpPr>
        <p:spPr>
          <a:xfrm>
            <a:off x="2724831" y="3747827"/>
            <a:ext cx="6742339" cy="2345387"/>
          </a:xfrm>
          <a:prstGeom prst="rect">
            <a:avLst/>
          </a:prstGeom>
        </p:spPr>
        <p:txBody>
          <a:bodyPr wrap="square" lIns="90000" tIns="46800" rIns="90000" bIns="46800" anchor="ctr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457200">
              <a:spcBef>
                <a:spcPts val="400"/>
              </a:spcBef>
              <a:buClr>
                <a:srgbClr val="333399"/>
              </a:buClr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sr-Latn-CS" altLang="sr-Latn-RS" sz="2400" dirty="0"/>
              <a:t>Oznaka predmeta:</a:t>
            </a:r>
            <a:r>
              <a:rPr lang="sr-Latn-CS" altLang="sr-Latn-RS" sz="2400" b="1" dirty="0"/>
              <a:t> </a:t>
            </a:r>
            <a:r>
              <a:rPr lang="sr-Latn-CS" altLang="sr-Latn-RS" sz="2400" b="1"/>
              <a:t>	CS120</a:t>
            </a:r>
            <a:endParaRPr lang="sr-Latn-CS" altLang="sr-Latn-RS" sz="2400" b="1" dirty="0"/>
          </a:p>
          <a:p>
            <a:pPr marL="0" indent="0" defTabSz="457200">
              <a:spcBef>
                <a:spcPts val="400"/>
              </a:spcBef>
              <a:buClr>
                <a:srgbClr val="333399"/>
              </a:buClr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sr-Latn-CS" altLang="sr-Latn-RS" sz="2400" dirty="0"/>
              <a:t>Naziv predmeta:</a:t>
            </a:r>
            <a:r>
              <a:rPr lang="sr-Latn-CS" altLang="sr-Latn-RS" sz="2400" b="1" dirty="0"/>
              <a:t>  	Arhitektura računara</a:t>
            </a:r>
          </a:p>
          <a:p>
            <a:pPr marL="0" indent="0" defTabSz="457200">
              <a:spcBef>
                <a:spcPts val="400"/>
              </a:spcBef>
              <a:buClr>
                <a:srgbClr val="333399"/>
              </a:buClr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sr-Latn-CS" altLang="sr-Latn-RS" sz="2400"/>
              <a:t>Vežbe:	</a:t>
            </a:r>
            <a:r>
              <a:rPr lang="sr-Latn-CS" altLang="sr-Latn-RS" sz="2400" dirty="0"/>
              <a:t>	</a:t>
            </a:r>
            <a:r>
              <a:rPr lang="sr-Latn-CS" altLang="sr-Latn-RS" sz="2400"/>
              <a:t>	</a:t>
            </a:r>
            <a:r>
              <a:rPr lang="sr-Latn-CS" altLang="sr-Latn-RS" sz="2400" b="1"/>
              <a:t>#07</a:t>
            </a:r>
            <a:r>
              <a:rPr lang="sr-Latn-CS" altLang="sr-Latn-RS" sz="2400" dirty="0"/>
              <a:t>	</a:t>
            </a:r>
          </a:p>
          <a:p>
            <a:pPr marL="0" indent="0" defTabSz="457200">
              <a:spcBef>
                <a:spcPts val="400"/>
              </a:spcBef>
              <a:buClr>
                <a:srgbClr val="333399"/>
              </a:buClr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sr-Latn-RS" altLang="sr-Latn-RS" sz="2400" dirty="0"/>
              <a:t>Predavač</a:t>
            </a:r>
            <a:r>
              <a:rPr lang="en-US" altLang="sr-Latn-RS" sz="2400" dirty="0"/>
              <a:t>:	</a:t>
            </a:r>
            <a:r>
              <a:rPr lang="en-US" altLang="sr-Latn-RS" sz="2400"/>
              <a:t>	</a:t>
            </a:r>
            <a:r>
              <a:rPr lang="sr-Latn-RS" altLang="sr-Latn-RS" sz="2400" b="1"/>
              <a:t>Mihajlo Milovanović</a:t>
            </a:r>
          </a:p>
          <a:p>
            <a:pPr marL="0" indent="0" defTabSz="457200">
              <a:spcBef>
                <a:spcPts val="400"/>
              </a:spcBef>
              <a:buClr>
                <a:srgbClr val="333399"/>
              </a:buClr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sr-Latn-RS" altLang="sr-Latn-RS" sz="2400" b="1"/>
              <a:t>				Nemanja Veselinović</a:t>
            </a:r>
            <a:endParaRPr lang="sr-Latn-CS" altLang="sr-Latn-RS" sz="2400" b="1" dirty="0"/>
          </a:p>
          <a:p>
            <a:pPr marL="0" indent="0" defTabSz="457200">
              <a:spcBef>
                <a:spcPts val="400"/>
              </a:spcBef>
              <a:buClr>
                <a:srgbClr val="333399"/>
              </a:buClr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sr-Latn-CS" altLang="sr-Latn-RS" sz="2400" dirty="0"/>
              <a:t>Školska godina:	</a:t>
            </a:r>
            <a:r>
              <a:rPr lang="sr-Latn-CS" altLang="sr-Latn-RS" sz="2400" b="1"/>
              <a:t>20</a:t>
            </a:r>
            <a:r>
              <a:rPr lang="en-US" altLang="sr-Latn-RS" sz="2400" b="1"/>
              <a:t>2</a:t>
            </a:r>
            <a:r>
              <a:rPr lang="sr-Latn-RS" altLang="sr-Latn-RS" sz="2400" b="1"/>
              <a:t>2</a:t>
            </a:r>
            <a:r>
              <a:rPr lang="sr-Latn-CS" altLang="sr-Latn-RS" sz="2400" b="1"/>
              <a:t>/2023. </a:t>
            </a:r>
            <a:r>
              <a:rPr lang="sr-Latn-CS" altLang="sr-Latn-RS" sz="2400" b="1" dirty="0"/>
              <a:t>prolećni semestar</a:t>
            </a:r>
            <a:endParaRPr lang="en-GB" altLang="sr-Latn-RS" sz="2400" dirty="0"/>
          </a:p>
        </p:txBody>
      </p:sp>
      <p:sp>
        <p:nvSpPr>
          <p:cNvPr id="3" name="Rectangle 2"/>
          <p:cNvSpPr/>
          <p:nvPr/>
        </p:nvSpPr>
        <p:spPr>
          <a:xfrm>
            <a:off x="3641317" y="2768374"/>
            <a:ext cx="4909421" cy="76944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sr-Latn-RS" altLang="sr-Latn-RS" sz="4400" b="1">
                <a:solidFill>
                  <a:srgbClr val="A70431"/>
                </a:solidFill>
              </a:rPr>
              <a:t>Periferne magistrale</a:t>
            </a:r>
            <a:endParaRPr lang="sr-Latn-RS" altLang="sr-Latn-RS" sz="4400" b="1" dirty="0">
              <a:solidFill>
                <a:srgbClr val="A7043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8194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8F09AA1-0D63-4B25-B890-5863A42400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86960"/>
            <a:ext cx="10515600" cy="4885471"/>
          </a:xfrm>
        </p:spPr>
        <p:txBody>
          <a:bodyPr>
            <a:normAutofit/>
          </a:bodyPr>
          <a:lstStyle/>
          <a:p>
            <a:r>
              <a:rPr lang="sr-Latn-RS" dirty="0"/>
              <a:t>Za magistralu u zadatom ciklusu imate sledeće stanje signala: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32 </a:t>
            </a:r>
            <a:r>
              <a:rPr lang="en-US" sz="1800" dirty="0" err="1"/>
              <a:t>bitni</a:t>
            </a:r>
            <a:r>
              <a:rPr lang="en-US" sz="1800" dirty="0"/>
              <a:t> </a:t>
            </a:r>
            <a:r>
              <a:rPr lang="en-US" sz="1800" dirty="0" err="1"/>
              <a:t>AddressBUS</a:t>
            </a:r>
            <a:r>
              <a:rPr lang="en-US" sz="1800" dirty="0"/>
              <a:t> </a:t>
            </a:r>
            <a:r>
              <a:rPr lang="en-US" sz="1800" dirty="0" err="1"/>
              <a:t>sa</a:t>
            </a:r>
            <a:r>
              <a:rPr lang="en-US" sz="1800" dirty="0"/>
              <a:t> </a:t>
            </a:r>
            <a:r>
              <a:rPr lang="en-US" sz="1800" dirty="0" err="1"/>
              <a:t>validnim</a:t>
            </a:r>
            <a:r>
              <a:rPr lang="en-US" sz="1800" dirty="0"/>
              <a:t> </a:t>
            </a:r>
            <a:r>
              <a:rPr lang="en-US" sz="1800" dirty="0" err="1"/>
              <a:t>sadržajem</a:t>
            </a:r>
            <a:r>
              <a:rPr lang="en-US" sz="1800" dirty="0"/>
              <a:t> u </a:t>
            </a:r>
            <a:r>
              <a:rPr lang="en-US" sz="1800" dirty="0" err="1"/>
              <a:t>toku</a:t>
            </a:r>
            <a:r>
              <a:rPr lang="en-US" sz="1800" dirty="0"/>
              <a:t> </a:t>
            </a:r>
            <a:r>
              <a:rPr lang="en-US" sz="1800" dirty="0" err="1"/>
              <a:t>celog</a:t>
            </a:r>
            <a:r>
              <a:rPr lang="en-US" sz="1800" dirty="0"/>
              <a:t> </a:t>
            </a:r>
            <a:r>
              <a:rPr lang="en-US" sz="1800" dirty="0" err="1"/>
              <a:t>ciklusa</a:t>
            </a:r>
            <a:r>
              <a:rPr lang="en-US" sz="1800" dirty="0"/>
              <a:t>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32 </a:t>
            </a:r>
            <a:r>
              <a:rPr lang="en-US" sz="1800" dirty="0" err="1"/>
              <a:t>bitni</a:t>
            </a:r>
            <a:r>
              <a:rPr lang="en-US" sz="1800" dirty="0"/>
              <a:t> </a:t>
            </a:r>
            <a:r>
              <a:rPr lang="en-US" sz="1800" dirty="0" err="1"/>
              <a:t>DataBUS</a:t>
            </a:r>
            <a:r>
              <a:rPr lang="en-US" sz="1800" dirty="0"/>
              <a:t> </a:t>
            </a:r>
            <a:r>
              <a:rPr lang="en-US" sz="1800" dirty="0" err="1"/>
              <a:t>sa</a:t>
            </a:r>
            <a:r>
              <a:rPr lang="en-US" sz="1800" dirty="0"/>
              <a:t> </a:t>
            </a:r>
            <a:r>
              <a:rPr lang="en-US" sz="1800" dirty="0" err="1"/>
              <a:t>validnim</a:t>
            </a:r>
            <a:r>
              <a:rPr lang="en-US" sz="1800" dirty="0"/>
              <a:t> </a:t>
            </a:r>
            <a:r>
              <a:rPr lang="en-US" sz="1800" dirty="0" err="1"/>
              <a:t>sadržajem</a:t>
            </a:r>
            <a:r>
              <a:rPr lang="en-US" sz="1800" dirty="0"/>
              <a:t> u </a:t>
            </a:r>
            <a:r>
              <a:rPr lang="en-US" sz="1800" dirty="0" err="1"/>
              <a:t>toku</a:t>
            </a:r>
            <a:r>
              <a:rPr lang="en-US" sz="1800" dirty="0"/>
              <a:t> </a:t>
            </a:r>
            <a:r>
              <a:rPr lang="en-US" sz="1800" dirty="0" err="1"/>
              <a:t>celog</a:t>
            </a:r>
            <a:r>
              <a:rPr lang="en-US" sz="1800" dirty="0"/>
              <a:t> </a:t>
            </a:r>
            <a:r>
              <a:rPr lang="en-US" sz="1800" dirty="0" err="1"/>
              <a:t>ciklusa</a:t>
            </a:r>
            <a:r>
              <a:rPr lang="en-US" sz="1800" dirty="0"/>
              <a:t>;</a:t>
            </a:r>
            <a:endParaRPr lang="sr-Cyrl-RS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 err="1"/>
              <a:t>Ciklus</a:t>
            </a:r>
            <a:r>
              <a:rPr lang="en-US" sz="1800" dirty="0"/>
              <a:t> </a:t>
            </a:r>
            <a:r>
              <a:rPr lang="en-US" sz="1800" dirty="0" err="1"/>
              <a:t>počinje</a:t>
            </a:r>
            <a:r>
              <a:rPr lang="en-US" sz="1800" dirty="0"/>
              <a:t> u </a:t>
            </a:r>
            <a:r>
              <a:rPr lang="en-US" sz="1800" dirty="0" err="1"/>
              <a:t>i</a:t>
            </a:r>
            <a:r>
              <a:rPr lang="en-US" sz="1800" dirty="0"/>
              <a:t>-tom </a:t>
            </a:r>
            <a:r>
              <a:rPr lang="en-US" sz="1800" dirty="0" err="1"/>
              <a:t>taktu</a:t>
            </a:r>
            <a:r>
              <a:rPr lang="en-US" sz="1800" dirty="0"/>
              <a:t> a </a:t>
            </a:r>
            <a:r>
              <a:rPr lang="en-US" sz="1800" dirty="0" err="1"/>
              <a:t>završava</a:t>
            </a:r>
            <a:r>
              <a:rPr lang="en-US" sz="1800" dirty="0"/>
              <a:t> se u j+1 </a:t>
            </a:r>
            <a:r>
              <a:rPr lang="en-US" sz="1800" dirty="0" err="1"/>
              <a:t>taktu</a:t>
            </a:r>
            <a:r>
              <a:rPr lang="en-US" sz="1800" dirty="0"/>
              <a:t>.</a:t>
            </a:r>
            <a:endParaRPr lang="sr-Cyrl-RS" sz="1800" dirty="0"/>
          </a:p>
          <a:p>
            <a:r>
              <a:rPr lang="en-US" sz="1800" dirty="0"/>
              <a:t>U </a:t>
            </a:r>
            <a:r>
              <a:rPr lang="en-US" sz="1800" dirty="0" err="1"/>
              <a:t>slučaju</a:t>
            </a:r>
            <a:r>
              <a:rPr lang="en-US" sz="1800" dirty="0"/>
              <a:t> da je </a:t>
            </a:r>
            <a:r>
              <a:rPr lang="en-US" sz="1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1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1800" dirty="0"/>
              <a:t>, </a:t>
            </a:r>
            <a:r>
              <a:rPr lang="en-US" sz="1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j=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en-US" sz="1800" dirty="0"/>
              <a:t>, a </a:t>
            </a:r>
            <a:r>
              <a:rPr lang="en-US" sz="1800" dirty="0" err="1"/>
              <a:t>frekvencija</a:t>
            </a:r>
            <a:r>
              <a:rPr lang="en-US" sz="1800" dirty="0"/>
              <a:t> </a:t>
            </a:r>
            <a:r>
              <a:rPr lang="en-US" sz="1800" dirty="0" err="1"/>
              <a:t>takta</a:t>
            </a:r>
            <a:r>
              <a:rPr lang="en-US" sz="1800" dirty="0"/>
              <a:t> </a:t>
            </a:r>
            <a:r>
              <a:rPr lang="en-US" sz="1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=100 MHz</a:t>
            </a:r>
            <a:r>
              <a:rPr lang="sr-Cyrl-RS" sz="1800" dirty="0"/>
              <a:t>,</a:t>
            </a:r>
            <a:r>
              <a:rPr lang="en-US" sz="1800" dirty="0"/>
              <a:t> </a:t>
            </a:r>
            <a:r>
              <a:rPr lang="en-US" sz="1800" dirty="0" err="1"/>
              <a:t>odrediti</a:t>
            </a:r>
            <a:r>
              <a:rPr lang="en-US" sz="1800" dirty="0"/>
              <a:t> transfer rate </a:t>
            </a:r>
            <a:r>
              <a:rPr lang="en-US" sz="1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sz="1800" dirty="0"/>
              <a:t> u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MB/s</a:t>
            </a:r>
            <a:r>
              <a:rPr lang="en-US" sz="1800" dirty="0"/>
              <a:t>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dirty="0" err="1"/>
              <a:t>Zadatak</a:t>
            </a:r>
            <a:r>
              <a:rPr lang="en-US" sz="4000" b="1" dirty="0"/>
              <a:t> #1 – </a:t>
            </a:r>
            <a:r>
              <a:rPr lang="en-US" sz="4000" b="1" dirty="0" err="1"/>
              <a:t>Odre</a:t>
            </a:r>
            <a:r>
              <a:rPr lang="sr-Latn-RS" sz="4000" b="1" dirty="0"/>
              <a:t>đivanje brzine prenosa</a:t>
            </a:r>
            <a:endParaRPr lang="pl-PL" sz="4000" b="1" dirty="0"/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824C1755-2B6E-43AC-8EFF-9990DBA8622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805881" y="3213100"/>
          <a:ext cx="33147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42" name="Equation" r:id="rId3" imgW="3314520" imgH="431640" progId="Equation.DSMT4">
                  <p:embed/>
                </p:oleObj>
              </mc:Choice>
              <mc:Fallback>
                <p:oleObj name="Equation" r:id="rId3" imgW="3314520" imgH="431640" progId="Equation.DSMT4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824C1755-2B6E-43AC-8EFF-9990DBA8622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805881" y="3213100"/>
                        <a:ext cx="3314700" cy="431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00D00729-2C29-4EF4-B379-DCB66D49B6D8}"/>
              </a:ext>
            </a:extLst>
          </p:cNvPr>
          <p:cNvSpPr txBox="1"/>
          <p:nvPr/>
        </p:nvSpPr>
        <p:spPr>
          <a:xfrm>
            <a:off x="838200" y="3244334"/>
            <a:ext cx="2967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Ukupan</a:t>
            </a:r>
            <a:r>
              <a:rPr lang="en-US" dirty="0"/>
              <a:t> </a:t>
            </a:r>
            <a:r>
              <a:rPr lang="en-US" dirty="0" err="1"/>
              <a:t>ciklus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magistrali</a:t>
            </a:r>
            <a:r>
              <a:rPr lang="en-US" dirty="0"/>
              <a:t>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D59B425-817C-4695-8CA3-F903C413B61B}"/>
              </a:ext>
            </a:extLst>
          </p:cNvPr>
          <p:cNvSpPr txBox="1"/>
          <p:nvPr/>
        </p:nvSpPr>
        <p:spPr>
          <a:xfrm>
            <a:off x="838199" y="3779351"/>
            <a:ext cx="2967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Vreme</a:t>
            </a:r>
            <a:r>
              <a:rPr lang="en-US" dirty="0"/>
              <a:t> za </a:t>
            </a:r>
            <a:r>
              <a:rPr lang="en-US" dirty="0" err="1"/>
              <a:t>jedan</a:t>
            </a:r>
            <a:r>
              <a:rPr lang="en-US" dirty="0"/>
              <a:t> </a:t>
            </a:r>
            <a:r>
              <a:rPr lang="en-US" dirty="0" err="1"/>
              <a:t>taktni</a:t>
            </a:r>
            <a:r>
              <a:rPr lang="en-US" dirty="0"/>
              <a:t> </a:t>
            </a:r>
            <a:r>
              <a:rPr lang="en-US" dirty="0" err="1"/>
              <a:t>impuls</a:t>
            </a:r>
            <a:r>
              <a:rPr lang="en-US" dirty="0"/>
              <a:t>:</a:t>
            </a:r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AC3FC525-8A1F-49DB-9416-0039E1DE992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805880" y="3639798"/>
          <a:ext cx="8064500" cy="800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43" name="Equation" r:id="rId5" imgW="8064360" imgH="799920" progId="Equation.DSMT4">
                  <p:embed/>
                </p:oleObj>
              </mc:Choice>
              <mc:Fallback>
                <p:oleObj name="Equation" r:id="rId5" imgW="8064360" imgH="799920" progId="Equation.DSMT4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AC3FC525-8A1F-49DB-9416-0039E1DE992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805880" y="3639798"/>
                        <a:ext cx="8064500" cy="800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24D05FDA-074F-4C01-AC2E-4F3225CB353E}"/>
              </a:ext>
            </a:extLst>
          </p:cNvPr>
          <p:cNvSpPr txBox="1"/>
          <p:nvPr/>
        </p:nvSpPr>
        <p:spPr>
          <a:xfrm>
            <a:off x="838199" y="4486767"/>
            <a:ext cx="2967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Vreme</a:t>
            </a:r>
            <a:r>
              <a:rPr lang="en-US" dirty="0"/>
              <a:t> za </a:t>
            </a:r>
            <a:r>
              <a:rPr lang="en-US" dirty="0" err="1"/>
              <a:t>ciklus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magistrali</a:t>
            </a:r>
            <a:r>
              <a:rPr lang="en-US" dirty="0"/>
              <a:t>:</a:t>
            </a:r>
          </a:p>
        </p:txBody>
      </p:sp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95B58487-3747-40EA-947B-127ADD61EF6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805880" y="4466030"/>
          <a:ext cx="59817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44" name="Equation" r:id="rId7" imgW="5981400" imgH="457200" progId="Equation.DSMT4">
                  <p:embed/>
                </p:oleObj>
              </mc:Choice>
              <mc:Fallback>
                <p:oleObj name="Equation" r:id="rId7" imgW="5981400" imgH="457200" progId="Equation.DSMT4">
                  <p:embed/>
                  <p:pic>
                    <p:nvPicPr>
                      <p:cNvPr id="10" name="Object 9">
                        <a:extLst>
                          <a:ext uri="{FF2B5EF4-FFF2-40B4-BE49-F238E27FC236}">
                            <a16:creationId xmlns:a16="http://schemas.microsoft.com/office/drawing/2014/main" id="{95B58487-3747-40EA-947B-127ADD61EF6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805880" y="4466030"/>
                        <a:ext cx="5981700" cy="457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tangle 13">
            <a:extLst>
              <a:ext uri="{FF2B5EF4-FFF2-40B4-BE49-F238E27FC236}">
                <a16:creationId xmlns:a16="http://schemas.microsoft.com/office/drawing/2014/main" id="{4DE72E36-C732-46D0-B208-08FD901E17CD}"/>
              </a:ext>
            </a:extLst>
          </p:cNvPr>
          <p:cNvSpPr/>
          <p:nvPr/>
        </p:nvSpPr>
        <p:spPr>
          <a:xfrm>
            <a:off x="838199" y="5266121"/>
            <a:ext cx="4105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dirty="0">
                <a:solidFill>
                  <a:srgbClr val="000000"/>
                </a:solidFill>
                <a:latin typeface="Open Sans"/>
              </a:rPr>
              <a:t>U jednom transferu se prebaci 3</a:t>
            </a:r>
            <a:r>
              <a:rPr lang="en-US" dirty="0">
                <a:solidFill>
                  <a:srgbClr val="000000"/>
                </a:solidFill>
                <a:latin typeface="Open Sans"/>
              </a:rPr>
              <a:t>2b=4B</a:t>
            </a:r>
            <a:endParaRPr lang="en-US" dirty="0"/>
          </a:p>
        </p:txBody>
      </p:sp>
      <p:graphicFrame>
        <p:nvGraphicFramePr>
          <p:cNvPr id="15" name="Object 14">
            <a:extLst>
              <a:ext uri="{FF2B5EF4-FFF2-40B4-BE49-F238E27FC236}">
                <a16:creationId xmlns:a16="http://schemas.microsoft.com/office/drawing/2014/main" id="{2C104654-F6E5-4B7D-B740-4EAE2DA44D8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944195" y="5056069"/>
          <a:ext cx="7073900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45" name="Equation" r:id="rId9" imgW="7073640" imgH="838080" progId="Equation.DSMT4">
                  <p:embed/>
                </p:oleObj>
              </mc:Choice>
              <mc:Fallback>
                <p:oleObj name="Equation" r:id="rId9" imgW="7073640" imgH="838080" progId="Equation.DSMT4">
                  <p:embed/>
                  <p:pic>
                    <p:nvPicPr>
                      <p:cNvPr id="15" name="Object 14">
                        <a:extLst>
                          <a:ext uri="{FF2B5EF4-FFF2-40B4-BE49-F238E27FC236}">
                            <a16:creationId xmlns:a16="http://schemas.microsoft.com/office/drawing/2014/main" id="{2C104654-F6E5-4B7D-B740-4EAE2DA44D8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944195" y="5056069"/>
                        <a:ext cx="7073900" cy="838200"/>
                      </a:xfrm>
                      <a:prstGeom prst="rect">
                        <a:avLst/>
                      </a:prstGeom>
                      <a:ln w="28575">
                        <a:solidFill>
                          <a:srgbClr val="A7043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57347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  <p:bldP spid="13" grpId="0"/>
      <p:bldP spid="1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8F09AA1-0D63-4B25-B890-5863A42400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86960"/>
            <a:ext cx="10515600" cy="4885471"/>
          </a:xfrm>
        </p:spPr>
        <p:txBody>
          <a:bodyPr>
            <a:normAutofit/>
          </a:bodyPr>
          <a:lstStyle/>
          <a:p>
            <a:r>
              <a:rPr lang="sr-Latn-RS" dirty="0"/>
              <a:t>Za PCI magistralu sa 32 bita i 33MHz takta odrediti </a:t>
            </a:r>
            <a:r>
              <a:rPr lang="sr-Latn-RS" i="1" dirty="0"/>
              <a:t>max</a:t>
            </a:r>
            <a:r>
              <a:rPr lang="sr-Latn-RS" dirty="0"/>
              <a:t> transfer rate</a:t>
            </a:r>
            <a:r>
              <a:rPr lang="en-US" dirty="0"/>
              <a:t>.</a:t>
            </a:r>
            <a:r>
              <a:rPr lang="sr-Latn-RS" dirty="0"/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dirty="0" err="1"/>
              <a:t>Zadatak</a:t>
            </a:r>
            <a:r>
              <a:rPr lang="en-US" sz="4000" b="1" dirty="0"/>
              <a:t> #2 – </a:t>
            </a:r>
            <a:r>
              <a:rPr lang="en-US" sz="4000" b="1" dirty="0" err="1"/>
              <a:t>Odre</a:t>
            </a:r>
            <a:r>
              <a:rPr lang="sr-Latn-RS" sz="4000" b="1" dirty="0"/>
              <a:t>đivanje brzine prenosa</a:t>
            </a:r>
            <a:endParaRPr lang="pl-PL" sz="4000" b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B09A14F-6CE7-4A2F-A334-5304A4C1CEFC}"/>
              </a:ext>
            </a:extLst>
          </p:cNvPr>
          <p:cNvSpPr/>
          <p:nvPr/>
        </p:nvSpPr>
        <p:spPr>
          <a:xfrm>
            <a:off x="838199" y="1929319"/>
            <a:ext cx="101840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  <a:latin typeface="Open Sans"/>
              </a:rPr>
              <a:t>Vreme</a:t>
            </a:r>
            <a:r>
              <a:rPr lang="en-US" dirty="0">
                <a:solidFill>
                  <a:srgbClr val="000000"/>
                </a:solidFill>
                <a:latin typeface="Open Sans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Open Sans"/>
              </a:rPr>
              <a:t>jednog</a:t>
            </a:r>
            <a:r>
              <a:rPr lang="en-US" dirty="0">
                <a:solidFill>
                  <a:srgbClr val="000000"/>
                </a:solidFill>
                <a:latin typeface="Open Sans"/>
              </a:rPr>
              <a:t> "burst“ </a:t>
            </a:r>
            <a:r>
              <a:rPr lang="en-US" dirty="0" err="1">
                <a:solidFill>
                  <a:srgbClr val="000000"/>
                </a:solidFill>
                <a:latin typeface="Open Sans"/>
              </a:rPr>
              <a:t>ciklusa</a:t>
            </a:r>
            <a:r>
              <a:rPr lang="en-US" dirty="0">
                <a:solidFill>
                  <a:srgbClr val="000000"/>
                </a:solidFill>
                <a:latin typeface="Open Sans"/>
              </a:rPr>
              <a:t> na PCI </a:t>
            </a:r>
            <a:r>
              <a:rPr lang="en-US" dirty="0" err="1">
                <a:solidFill>
                  <a:srgbClr val="000000"/>
                </a:solidFill>
                <a:latin typeface="Open Sans"/>
              </a:rPr>
              <a:t>magistrali</a:t>
            </a:r>
            <a:r>
              <a:rPr lang="en-US" dirty="0">
                <a:solidFill>
                  <a:srgbClr val="000000"/>
                </a:solidFill>
                <a:latin typeface="Open Sans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Open Sans"/>
              </a:rPr>
              <a:t>iznosi</a:t>
            </a:r>
            <a:r>
              <a:rPr lang="en-US" dirty="0">
                <a:solidFill>
                  <a:srgbClr val="000000"/>
                </a:solidFill>
                <a:latin typeface="Open Sans"/>
              </a:rPr>
              <a:t> </a:t>
            </a:r>
            <a:r>
              <a:rPr lang="en-US" b="1" i="1" dirty="0" err="1">
                <a:solidFill>
                  <a:srgbClr val="000000"/>
                </a:solidFill>
                <a:latin typeface="Open Sans"/>
              </a:rPr>
              <a:t>jednu</a:t>
            </a:r>
            <a:r>
              <a:rPr lang="en-US" b="1" i="1" dirty="0">
                <a:solidFill>
                  <a:srgbClr val="000000"/>
                </a:solidFill>
                <a:latin typeface="Open Sans"/>
              </a:rPr>
              <a:t> takt </a:t>
            </a:r>
            <a:r>
              <a:rPr lang="en-US" b="1" i="1" dirty="0" err="1">
                <a:solidFill>
                  <a:srgbClr val="000000"/>
                </a:solidFill>
                <a:latin typeface="Open Sans"/>
              </a:rPr>
              <a:t>periodu</a:t>
            </a:r>
            <a:r>
              <a:rPr lang="sr-Latn-RS" b="1" i="1" dirty="0">
                <a:solidFill>
                  <a:srgbClr val="000000"/>
                </a:solidFill>
                <a:latin typeface="Open Sans"/>
              </a:rPr>
              <a:t> (T = 1)</a:t>
            </a:r>
            <a:endParaRPr lang="en-US" b="1" i="1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BBBF19D3-001A-492D-8CE4-94B741E2BDE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68350" y="2341563"/>
          <a:ext cx="2413000" cy="889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64" name="Equation" r:id="rId3" imgW="2412720" imgH="888840" progId="Equation.DSMT4">
                  <p:embed/>
                </p:oleObj>
              </mc:Choice>
              <mc:Fallback>
                <p:oleObj name="Equation" r:id="rId3" imgW="2412720" imgH="888840" progId="Equation.DSMT4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BBBF19D3-001A-492D-8CE4-94B741E2BDE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68350" y="2341563"/>
                        <a:ext cx="2413000" cy="889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978C2C45-5352-4250-A243-7DE3BD082021}"/>
              </a:ext>
            </a:extLst>
          </p:cNvPr>
          <p:cNvSpPr/>
          <p:nvPr/>
        </p:nvSpPr>
        <p:spPr>
          <a:xfrm>
            <a:off x="838198" y="3429000"/>
            <a:ext cx="1032407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Open Sans"/>
              </a:rPr>
              <a:t>U tom </a:t>
            </a:r>
            <a:r>
              <a:rPr lang="en-US" dirty="0" err="1">
                <a:solidFill>
                  <a:srgbClr val="000000"/>
                </a:solidFill>
                <a:latin typeface="Open Sans"/>
              </a:rPr>
              <a:t>ciklusu</a:t>
            </a:r>
            <a:r>
              <a:rPr lang="en-US" dirty="0">
                <a:solidFill>
                  <a:srgbClr val="000000"/>
                </a:solidFill>
                <a:latin typeface="Open Sans"/>
              </a:rPr>
              <a:t> po </a:t>
            </a:r>
            <a:r>
              <a:rPr lang="en-US" dirty="0" err="1">
                <a:solidFill>
                  <a:srgbClr val="000000"/>
                </a:solidFill>
                <a:latin typeface="Open Sans"/>
              </a:rPr>
              <a:t>magistrali</a:t>
            </a:r>
            <a:r>
              <a:rPr lang="en-US" dirty="0">
                <a:solidFill>
                  <a:srgbClr val="000000"/>
                </a:solidFill>
                <a:latin typeface="Open Sans"/>
              </a:rPr>
              <a:t> se </a:t>
            </a:r>
            <a:r>
              <a:rPr lang="en-US" dirty="0" err="1">
                <a:solidFill>
                  <a:srgbClr val="000000"/>
                </a:solidFill>
                <a:latin typeface="Open Sans"/>
              </a:rPr>
              <a:t>prenese</a:t>
            </a:r>
            <a:r>
              <a:rPr lang="en-US" dirty="0">
                <a:solidFill>
                  <a:srgbClr val="000000"/>
                </a:solidFill>
                <a:latin typeface="Open Sans"/>
              </a:rPr>
              <a:t> 4 </a:t>
            </a:r>
            <a:r>
              <a:rPr lang="en-US" dirty="0" err="1">
                <a:solidFill>
                  <a:srgbClr val="000000"/>
                </a:solidFill>
                <a:latin typeface="Open Sans"/>
              </a:rPr>
              <a:t>bajta</a:t>
            </a:r>
            <a:r>
              <a:rPr lang="en-US" dirty="0">
                <a:solidFill>
                  <a:srgbClr val="000000"/>
                </a:solidFill>
                <a:latin typeface="Open Sans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Open Sans"/>
              </a:rPr>
              <a:t>zato</a:t>
            </a:r>
            <a:r>
              <a:rPr lang="en-US" dirty="0">
                <a:solidFill>
                  <a:srgbClr val="000000"/>
                </a:solidFill>
                <a:latin typeface="Open Sans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Open Sans"/>
              </a:rPr>
              <a:t>što</a:t>
            </a:r>
            <a:r>
              <a:rPr lang="en-US" dirty="0">
                <a:solidFill>
                  <a:srgbClr val="000000"/>
                </a:solidFill>
                <a:latin typeface="Open Sans"/>
              </a:rPr>
              <a:t> je PCI 32 </a:t>
            </a:r>
            <a:r>
              <a:rPr lang="en-US" dirty="0" err="1">
                <a:solidFill>
                  <a:srgbClr val="000000"/>
                </a:solidFill>
                <a:latin typeface="Open Sans"/>
              </a:rPr>
              <a:t>bitna</a:t>
            </a:r>
            <a:r>
              <a:rPr lang="en-US" dirty="0">
                <a:solidFill>
                  <a:srgbClr val="000000"/>
                </a:solidFill>
                <a:latin typeface="Open Sans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Open Sans"/>
              </a:rPr>
              <a:t>magistrala</a:t>
            </a:r>
            <a:r>
              <a:rPr lang="en-US" dirty="0">
                <a:solidFill>
                  <a:srgbClr val="000000"/>
                </a:solidFill>
                <a:latin typeface="Open Sans"/>
              </a:rPr>
              <a:t>. </a:t>
            </a:r>
            <a:endParaRPr lang="en-US" dirty="0"/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D661C528-10C5-482E-B45F-9631C6CB843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38198" y="4225646"/>
          <a:ext cx="5702300" cy="1104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65" name="Equation" r:id="rId5" imgW="5702040" imgH="1104840" progId="Equation.DSMT4">
                  <p:embed/>
                </p:oleObj>
              </mc:Choice>
              <mc:Fallback>
                <p:oleObj name="Equation" r:id="rId5" imgW="5702040" imgH="1104840" progId="Equation.DSMT4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D661C528-10C5-482E-B45F-9631C6CB843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38198" y="4225646"/>
                        <a:ext cx="5702300" cy="1104900"/>
                      </a:xfrm>
                      <a:prstGeom prst="rect">
                        <a:avLst/>
                      </a:prstGeom>
                      <a:ln w="28575">
                        <a:solidFill>
                          <a:srgbClr val="A7043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31361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8F09AA1-0D63-4B25-B890-5863A42400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86960"/>
            <a:ext cx="10515600" cy="4885471"/>
          </a:xfrm>
        </p:spPr>
        <p:txBody>
          <a:bodyPr>
            <a:normAutofit/>
          </a:bodyPr>
          <a:lstStyle/>
          <a:p>
            <a:r>
              <a:rPr lang="sr-Latn-RS" dirty="0"/>
              <a:t>Za PCI magistralu sa </a:t>
            </a:r>
            <a:r>
              <a:rPr lang="en-US" dirty="0"/>
              <a:t>64</a:t>
            </a:r>
            <a:r>
              <a:rPr lang="sr-Latn-RS" dirty="0"/>
              <a:t> bita i </a:t>
            </a:r>
            <a:r>
              <a:rPr lang="en-US" dirty="0"/>
              <a:t>66</a:t>
            </a:r>
            <a:r>
              <a:rPr lang="sr-Latn-RS" dirty="0"/>
              <a:t>MHz takta odrediti max transfer rate</a:t>
            </a:r>
            <a:r>
              <a:rPr lang="en-US" dirty="0"/>
              <a:t>.</a:t>
            </a:r>
            <a:r>
              <a:rPr lang="sr-Latn-RS" dirty="0"/>
              <a:t> </a:t>
            </a:r>
            <a:r>
              <a:rPr lang="en-US" dirty="0" err="1"/>
              <a:t>Nakon</a:t>
            </a:r>
            <a:r>
              <a:rPr lang="en-US" dirty="0"/>
              <a:t> toga </a:t>
            </a:r>
            <a:r>
              <a:rPr lang="en-US" dirty="0" err="1"/>
              <a:t>odrediti</a:t>
            </a:r>
            <a:r>
              <a:rPr lang="en-US" dirty="0"/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 err="1"/>
              <a:t>Koliko</a:t>
            </a:r>
            <a:r>
              <a:rPr lang="en-US" sz="1800" dirty="0"/>
              <a:t> </a:t>
            </a:r>
            <a:r>
              <a:rPr lang="en-US" sz="1800" dirty="0" err="1"/>
              <a:t>maksimalno</a:t>
            </a:r>
            <a:r>
              <a:rPr lang="en-US" sz="1800" dirty="0"/>
              <a:t> </a:t>
            </a:r>
            <a:r>
              <a:rPr lang="en-US" sz="1800" dirty="0" err="1"/>
              <a:t>diskova</a:t>
            </a:r>
            <a:r>
              <a:rPr lang="en-US" sz="1800" dirty="0"/>
              <a:t> (</a:t>
            </a:r>
            <a:r>
              <a:rPr lang="en-US" sz="1800" dirty="0" err="1"/>
              <a:t>brzine</a:t>
            </a:r>
            <a:r>
              <a:rPr lang="en-US" sz="1800" dirty="0"/>
              <a:t> 50MB/s) </a:t>
            </a:r>
            <a:r>
              <a:rPr lang="en-US" sz="1800"/>
              <a:t>u RAID</a:t>
            </a:r>
            <a:r>
              <a:rPr lang="sr-Latn-RS" sz="1800"/>
              <a:t> (više HDD-a istovremenom)</a:t>
            </a:r>
            <a:r>
              <a:rPr lang="en-US" sz="1800"/>
              <a:t> </a:t>
            </a:r>
            <a:r>
              <a:rPr lang="en-US" sz="1800" dirty="0" err="1"/>
              <a:t>konfiguraciji</a:t>
            </a:r>
            <a:r>
              <a:rPr lang="en-US" sz="1800" dirty="0"/>
              <a:t> </a:t>
            </a:r>
            <a:r>
              <a:rPr lang="en-US" sz="1800" dirty="0" err="1"/>
              <a:t>može</a:t>
            </a:r>
            <a:r>
              <a:rPr lang="en-US" sz="1800" dirty="0"/>
              <a:t> </a:t>
            </a:r>
            <a:r>
              <a:rPr lang="en-US" sz="1800" dirty="0" err="1"/>
              <a:t>opsluživati</a:t>
            </a:r>
            <a:r>
              <a:rPr lang="en-US" sz="1800" dirty="0"/>
              <a:t> </a:t>
            </a:r>
            <a:r>
              <a:rPr lang="en-US" sz="1800" dirty="0" err="1"/>
              <a:t>ovakav</a:t>
            </a:r>
            <a:r>
              <a:rPr lang="en-US" sz="1800" dirty="0"/>
              <a:t> PCI?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 err="1"/>
              <a:t>Koliko</a:t>
            </a:r>
            <a:r>
              <a:rPr lang="en-US" sz="1800" dirty="0"/>
              <a:t> je PCI express </a:t>
            </a:r>
            <a:r>
              <a:rPr lang="en-US" sz="1800" dirty="0" err="1"/>
              <a:t>linkova</a:t>
            </a:r>
            <a:r>
              <a:rPr lang="en-US" sz="1800" dirty="0"/>
              <a:t> </a:t>
            </a:r>
            <a:r>
              <a:rPr lang="en-US" sz="1800" dirty="0" err="1"/>
              <a:t>potrebno</a:t>
            </a:r>
            <a:r>
              <a:rPr lang="en-US" sz="1800" dirty="0"/>
              <a:t> da bi </a:t>
            </a:r>
            <a:r>
              <a:rPr lang="en-US" sz="1800" dirty="0" err="1"/>
              <a:t>imali</a:t>
            </a:r>
            <a:r>
              <a:rPr lang="en-US" sz="1800" dirty="0"/>
              <a:t> </a:t>
            </a:r>
            <a:r>
              <a:rPr lang="en-US" sz="1800" dirty="0" err="1"/>
              <a:t>iste</a:t>
            </a:r>
            <a:r>
              <a:rPr lang="en-US" sz="1800" dirty="0"/>
              <a:t> </a:t>
            </a:r>
            <a:r>
              <a:rPr lang="en-US" sz="1800" dirty="0" err="1"/>
              <a:t>ili</a:t>
            </a:r>
            <a:r>
              <a:rPr lang="en-US" sz="1800" dirty="0"/>
              <a:t> </a:t>
            </a:r>
            <a:r>
              <a:rPr lang="en-US" sz="1800" dirty="0" err="1"/>
              <a:t>slične</a:t>
            </a:r>
            <a:r>
              <a:rPr lang="en-US" sz="1800" dirty="0"/>
              <a:t> </a:t>
            </a:r>
            <a:r>
              <a:rPr lang="en-US" sz="1800" dirty="0" err="1"/>
              <a:t>performanse</a:t>
            </a:r>
            <a:r>
              <a:rPr lang="en-US" sz="1800" dirty="0"/>
              <a:t>, </a:t>
            </a:r>
            <a:r>
              <a:rPr lang="en-US" sz="1800" dirty="0" err="1"/>
              <a:t>ako</a:t>
            </a:r>
            <a:r>
              <a:rPr lang="en-US" sz="1800" dirty="0"/>
              <a:t> </a:t>
            </a:r>
            <a:r>
              <a:rPr lang="en-US" sz="1800" dirty="0" err="1"/>
              <a:t>svaki</a:t>
            </a:r>
            <a:r>
              <a:rPr lang="en-US" sz="1800" dirty="0"/>
              <a:t> PCI express link </a:t>
            </a:r>
            <a:r>
              <a:rPr lang="en-US" sz="1800" dirty="0" err="1"/>
              <a:t>ima</a:t>
            </a:r>
            <a:r>
              <a:rPr lang="en-US" sz="1800" dirty="0"/>
              <a:t> </a:t>
            </a:r>
            <a:r>
              <a:rPr lang="en-US" sz="1800" dirty="0" err="1"/>
              <a:t>brzinu</a:t>
            </a:r>
            <a:r>
              <a:rPr lang="en-US" sz="1800" dirty="0"/>
              <a:t> </a:t>
            </a:r>
            <a:r>
              <a:rPr lang="en-US" sz="1800" dirty="0" err="1"/>
              <a:t>Vpci_express</a:t>
            </a:r>
            <a:r>
              <a:rPr lang="en-US" sz="1800" dirty="0"/>
              <a:t> =1Gb/s?</a:t>
            </a:r>
            <a:endParaRPr lang="sr-Latn-RS" sz="1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dirty="0" err="1"/>
              <a:t>Zadatak</a:t>
            </a:r>
            <a:r>
              <a:rPr lang="en-US" sz="4000" b="1" dirty="0"/>
              <a:t> #3 – </a:t>
            </a:r>
            <a:r>
              <a:rPr lang="en-US" sz="4000" b="1" dirty="0" err="1"/>
              <a:t>Odre</a:t>
            </a:r>
            <a:r>
              <a:rPr lang="sr-Latn-RS" sz="4000" b="1" dirty="0"/>
              <a:t>đivanje brzine prenosa</a:t>
            </a:r>
            <a:endParaRPr lang="pl-PL" sz="4000" b="1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BBBF19D3-001A-492D-8CE4-94B741E2BDE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165375" y="3974308"/>
          <a:ext cx="2425700" cy="889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88" name="Equation" r:id="rId3" imgW="2425680" imgH="888840" progId="Equation.DSMT4">
                  <p:embed/>
                </p:oleObj>
              </mc:Choice>
              <mc:Fallback>
                <p:oleObj name="Equation" r:id="rId3" imgW="2425680" imgH="888840" progId="Equation.DSMT4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BBBF19D3-001A-492D-8CE4-94B741E2BDE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65375" y="3974308"/>
                        <a:ext cx="2425700" cy="889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978C2C45-5352-4250-A243-7DE3BD082021}"/>
              </a:ext>
            </a:extLst>
          </p:cNvPr>
          <p:cNvSpPr/>
          <p:nvPr/>
        </p:nvSpPr>
        <p:spPr>
          <a:xfrm>
            <a:off x="831850" y="2961243"/>
            <a:ext cx="1032407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Open Sans"/>
              </a:rPr>
              <a:t>Po </a:t>
            </a:r>
            <a:r>
              <a:rPr lang="en-US" dirty="0" err="1">
                <a:solidFill>
                  <a:srgbClr val="000000"/>
                </a:solidFill>
                <a:latin typeface="Open Sans"/>
              </a:rPr>
              <a:t>magistrali</a:t>
            </a:r>
            <a:r>
              <a:rPr lang="en-US" dirty="0">
                <a:solidFill>
                  <a:srgbClr val="000000"/>
                </a:solidFill>
                <a:latin typeface="Open Sans"/>
              </a:rPr>
              <a:t> se </a:t>
            </a:r>
            <a:r>
              <a:rPr lang="en-US" dirty="0" err="1">
                <a:solidFill>
                  <a:srgbClr val="000000"/>
                </a:solidFill>
                <a:latin typeface="Open Sans"/>
              </a:rPr>
              <a:t>prenese</a:t>
            </a:r>
            <a:r>
              <a:rPr lang="en-US" dirty="0">
                <a:solidFill>
                  <a:srgbClr val="000000"/>
                </a:solidFill>
                <a:latin typeface="Open Sans"/>
              </a:rPr>
              <a:t> 8 </a:t>
            </a:r>
            <a:r>
              <a:rPr lang="en-US" dirty="0" err="1">
                <a:solidFill>
                  <a:srgbClr val="000000"/>
                </a:solidFill>
                <a:latin typeface="Open Sans"/>
              </a:rPr>
              <a:t>bajt</a:t>
            </a:r>
            <a:r>
              <a:rPr lang="sr-Latn-RS" dirty="0">
                <a:solidFill>
                  <a:srgbClr val="000000"/>
                </a:solidFill>
                <a:latin typeface="Open Sans"/>
              </a:rPr>
              <a:t>ov</a:t>
            </a:r>
            <a:r>
              <a:rPr lang="en-US" dirty="0">
                <a:solidFill>
                  <a:srgbClr val="000000"/>
                </a:solidFill>
                <a:latin typeface="Open Sans"/>
              </a:rPr>
              <a:t>a, </a:t>
            </a:r>
            <a:r>
              <a:rPr lang="en-US" dirty="0" err="1">
                <a:solidFill>
                  <a:srgbClr val="000000"/>
                </a:solidFill>
                <a:latin typeface="Open Sans"/>
              </a:rPr>
              <a:t>zato</a:t>
            </a:r>
            <a:r>
              <a:rPr lang="en-US" dirty="0">
                <a:solidFill>
                  <a:srgbClr val="000000"/>
                </a:solidFill>
                <a:latin typeface="Open Sans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Open Sans"/>
              </a:rPr>
              <a:t>što</a:t>
            </a:r>
            <a:r>
              <a:rPr lang="en-US" dirty="0">
                <a:solidFill>
                  <a:srgbClr val="000000"/>
                </a:solidFill>
                <a:latin typeface="Open Sans"/>
              </a:rPr>
              <a:t> je PCI 64 </a:t>
            </a:r>
            <a:r>
              <a:rPr lang="en-US" dirty="0" err="1">
                <a:solidFill>
                  <a:srgbClr val="000000"/>
                </a:solidFill>
                <a:latin typeface="Open Sans"/>
              </a:rPr>
              <a:t>bitna</a:t>
            </a:r>
            <a:r>
              <a:rPr lang="en-US" dirty="0">
                <a:solidFill>
                  <a:srgbClr val="000000"/>
                </a:solidFill>
                <a:latin typeface="Open Sans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Open Sans"/>
              </a:rPr>
              <a:t>magistrala</a:t>
            </a:r>
            <a:r>
              <a:rPr lang="en-US" dirty="0">
                <a:solidFill>
                  <a:srgbClr val="000000"/>
                </a:solidFill>
                <a:latin typeface="Open Sans"/>
              </a:rPr>
              <a:t>. </a:t>
            </a:r>
            <a:endParaRPr lang="en-US" dirty="0"/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D661C528-10C5-482E-B45F-9631C6CB843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976345" y="3960364"/>
          <a:ext cx="5740400" cy="1104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89" name="Equation" r:id="rId5" imgW="5740200" imgH="1104840" progId="Equation.DSMT4">
                  <p:embed/>
                </p:oleObj>
              </mc:Choice>
              <mc:Fallback>
                <p:oleObj name="Equation" r:id="rId5" imgW="5740200" imgH="1104840" progId="Equation.DSMT4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D661C528-10C5-482E-B45F-9631C6CB843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976345" y="3960364"/>
                        <a:ext cx="5740400" cy="1104900"/>
                      </a:xfrm>
                      <a:prstGeom prst="rect">
                        <a:avLst/>
                      </a:prstGeom>
                      <a:ln w="28575">
                        <a:solidFill>
                          <a:srgbClr val="A7043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66880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8F09AA1-0D63-4B25-B890-5863A42400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86960"/>
            <a:ext cx="10515600" cy="4885471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 err="1"/>
              <a:t>Koliko</a:t>
            </a:r>
            <a:r>
              <a:rPr lang="en-US" sz="1800" dirty="0"/>
              <a:t> </a:t>
            </a:r>
            <a:r>
              <a:rPr lang="en-US" sz="1800" dirty="0" err="1"/>
              <a:t>maksimalno</a:t>
            </a:r>
            <a:r>
              <a:rPr lang="en-US" sz="1800" dirty="0"/>
              <a:t> </a:t>
            </a:r>
            <a:r>
              <a:rPr lang="en-US" sz="1800" dirty="0" err="1"/>
              <a:t>diskova</a:t>
            </a:r>
            <a:r>
              <a:rPr lang="en-US" sz="1800" dirty="0"/>
              <a:t> (</a:t>
            </a:r>
            <a:r>
              <a:rPr lang="en-US" sz="1800" dirty="0" err="1"/>
              <a:t>brzine</a:t>
            </a:r>
            <a:r>
              <a:rPr lang="en-US" sz="1800" dirty="0"/>
              <a:t> 50MBps) u RAID </a:t>
            </a:r>
            <a:r>
              <a:rPr lang="en-US" sz="1800" dirty="0" err="1"/>
              <a:t>konfiguraciji</a:t>
            </a:r>
            <a:r>
              <a:rPr lang="en-US" sz="1800" dirty="0"/>
              <a:t> </a:t>
            </a:r>
            <a:r>
              <a:rPr lang="en-US" sz="1800" dirty="0" err="1"/>
              <a:t>može</a:t>
            </a:r>
            <a:r>
              <a:rPr lang="en-US" sz="1800" dirty="0"/>
              <a:t> </a:t>
            </a:r>
            <a:r>
              <a:rPr lang="en-US" sz="1800" dirty="0" err="1"/>
              <a:t>opsluživati</a:t>
            </a:r>
            <a:r>
              <a:rPr lang="en-US" sz="1800" dirty="0"/>
              <a:t> </a:t>
            </a:r>
            <a:r>
              <a:rPr lang="en-US" sz="1800" dirty="0" err="1"/>
              <a:t>ovakav</a:t>
            </a:r>
            <a:r>
              <a:rPr lang="en-US" sz="1800" dirty="0"/>
              <a:t> PCI?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dirty="0" err="1"/>
              <a:t>Zadatak</a:t>
            </a:r>
            <a:r>
              <a:rPr lang="en-US" sz="4000" b="1" dirty="0"/>
              <a:t> #3 – </a:t>
            </a:r>
            <a:r>
              <a:rPr lang="en-US" sz="4000" b="1" dirty="0" err="1"/>
              <a:t>Odre</a:t>
            </a:r>
            <a:r>
              <a:rPr lang="sr-Latn-RS" sz="4000" b="1" dirty="0"/>
              <a:t>đivanje brzine prenosa</a:t>
            </a:r>
            <a:endParaRPr lang="pl-PL" sz="4000" b="1" dirty="0"/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D661C528-10C5-482E-B45F-9631C6CB843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38200" y="2445471"/>
          <a:ext cx="4178300" cy="812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11" name="Equation" r:id="rId3" imgW="4178160" imgH="812520" progId="Equation.DSMT4">
                  <p:embed/>
                </p:oleObj>
              </mc:Choice>
              <mc:Fallback>
                <p:oleObj name="Equation" r:id="rId3" imgW="4178160" imgH="812520" progId="Equation.DSMT4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D661C528-10C5-482E-B45F-9631C6CB843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38200" y="2445471"/>
                        <a:ext cx="4178300" cy="812800"/>
                      </a:xfrm>
                      <a:prstGeom prst="rect">
                        <a:avLst/>
                      </a:prstGeom>
                      <a:ln w="28575">
                        <a:solidFill>
                          <a:srgbClr val="A7043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0CDD6E00-179F-4A59-9D98-4171A924BDEF}"/>
              </a:ext>
            </a:extLst>
          </p:cNvPr>
          <p:cNvSpPr/>
          <p:nvPr/>
        </p:nvSpPr>
        <p:spPr>
          <a:xfrm>
            <a:off x="831849" y="1716047"/>
            <a:ext cx="1098120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Open Sans"/>
              </a:rPr>
              <a:t>Da bi PCI </a:t>
            </a:r>
            <a:r>
              <a:rPr lang="en-US" dirty="0" err="1">
                <a:solidFill>
                  <a:srgbClr val="000000"/>
                </a:solidFill>
                <a:latin typeface="Open Sans"/>
              </a:rPr>
              <a:t>mogla</a:t>
            </a:r>
            <a:r>
              <a:rPr lang="en-US" dirty="0">
                <a:solidFill>
                  <a:srgbClr val="000000"/>
                </a:solidFill>
                <a:latin typeface="Open Sans"/>
              </a:rPr>
              <a:t> da </a:t>
            </a:r>
            <a:r>
              <a:rPr lang="en-US" dirty="0" err="1">
                <a:solidFill>
                  <a:srgbClr val="000000"/>
                </a:solidFill>
                <a:latin typeface="Open Sans"/>
              </a:rPr>
              <a:t>izdrži</a:t>
            </a:r>
            <a:r>
              <a:rPr lang="en-US" dirty="0">
                <a:solidFill>
                  <a:srgbClr val="000000"/>
                </a:solidFill>
                <a:latin typeface="Open Sans"/>
              </a:rPr>
              <a:t> RAID </a:t>
            </a:r>
            <a:r>
              <a:rPr lang="en-US" dirty="0" err="1">
                <a:solidFill>
                  <a:srgbClr val="000000"/>
                </a:solidFill>
                <a:latin typeface="Open Sans"/>
              </a:rPr>
              <a:t>optrećenje</a:t>
            </a:r>
            <a:r>
              <a:rPr lang="en-US" dirty="0">
                <a:solidFill>
                  <a:srgbClr val="000000"/>
                </a:solidFill>
                <a:latin typeface="Open Sans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Open Sans"/>
              </a:rPr>
              <a:t>njena</a:t>
            </a:r>
            <a:r>
              <a:rPr lang="en-US" dirty="0">
                <a:solidFill>
                  <a:srgbClr val="000000"/>
                </a:solidFill>
                <a:latin typeface="Open Sans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Open Sans"/>
              </a:rPr>
              <a:t>brzina</a:t>
            </a:r>
            <a:r>
              <a:rPr lang="en-US" dirty="0">
                <a:solidFill>
                  <a:srgbClr val="000000"/>
                </a:solidFill>
                <a:latin typeface="Open Sans"/>
              </a:rPr>
              <a:t> mora da </a:t>
            </a:r>
            <a:r>
              <a:rPr lang="en-US" dirty="0" err="1">
                <a:solidFill>
                  <a:srgbClr val="000000"/>
                </a:solidFill>
                <a:latin typeface="Open Sans"/>
              </a:rPr>
              <a:t>bude</a:t>
            </a:r>
            <a:r>
              <a:rPr lang="en-US" dirty="0">
                <a:solidFill>
                  <a:srgbClr val="000000"/>
                </a:solidFill>
                <a:latin typeface="Open Sans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Open Sans"/>
              </a:rPr>
              <a:t>takva</a:t>
            </a:r>
            <a:r>
              <a:rPr lang="en-US" dirty="0">
                <a:solidFill>
                  <a:srgbClr val="000000"/>
                </a:solidFill>
                <a:latin typeface="Open Sans"/>
              </a:rPr>
              <a:t> da </a:t>
            </a:r>
            <a:r>
              <a:rPr lang="en-US" dirty="0" err="1">
                <a:solidFill>
                  <a:srgbClr val="000000"/>
                </a:solidFill>
                <a:latin typeface="Open Sans"/>
              </a:rPr>
              <a:t>može</a:t>
            </a:r>
            <a:r>
              <a:rPr lang="en-US" dirty="0">
                <a:solidFill>
                  <a:srgbClr val="000000"/>
                </a:solidFill>
                <a:latin typeface="Open Sans"/>
              </a:rPr>
              <a:t> da </a:t>
            </a:r>
            <a:r>
              <a:rPr lang="en-US" dirty="0" err="1">
                <a:solidFill>
                  <a:srgbClr val="000000"/>
                </a:solidFill>
                <a:latin typeface="Open Sans"/>
              </a:rPr>
              <a:t>prenese</a:t>
            </a:r>
            <a:r>
              <a:rPr lang="en-US" dirty="0">
                <a:solidFill>
                  <a:srgbClr val="000000"/>
                </a:solidFill>
                <a:latin typeface="Open Sans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Open Sans"/>
              </a:rPr>
              <a:t>podatke</a:t>
            </a:r>
            <a:r>
              <a:rPr lang="en-US" dirty="0">
                <a:solidFill>
                  <a:srgbClr val="000000"/>
                </a:solidFill>
                <a:latin typeface="Open Sans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Open Sans"/>
              </a:rPr>
              <a:t>sa</a:t>
            </a:r>
            <a:r>
              <a:rPr lang="en-US" dirty="0">
                <a:solidFill>
                  <a:srgbClr val="000000"/>
                </a:solidFill>
                <a:latin typeface="Open Sans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Open Sans"/>
              </a:rPr>
              <a:t>svih</a:t>
            </a:r>
            <a:r>
              <a:rPr lang="en-US" dirty="0">
                <a:solidFill>
                  <a:srgbClr val="000000"/>
                </a:solidFill>
                <a:latin typeface="Open Sans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Open Sans"/>
              </a:rPr>
              <a:t>diskova</a:t>
            </a:r>
            <a:r>
              <a:rPr lang="en-US" dirty="0">
                <a:solidFill>
                  <a:srgbClr val="000000"/>
                </a:solidFill>
                <a:latin typeface="Open Sans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Open Sans"/>
              </a:rPr>
              <a:t>istovremeno</a:t>
            </a:r>
            <a:r>
              <a:rPr lang="en-US" dirty="0">
                <a:solidFill>
                  <a:srgbClr val="000000"/>
                </a:solidFill>
                <a:latin typeface="Open Sans"/>
              </a:rPr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2274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AB0B3B2-DADD-4D82-81F0-0D1136A33474}"/>
              </a:ext>
            </a:extLst>
          </p:cNvPr>
          <p:cNvSpPr/>
          <p:nvPr/>
        </p:nvSpPr>
        <p:spPr>
          <a:xfrm>
            <a:off x="838200" y="2314533"/>
            <a:ext cx="105156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  <a:latin typeface="Open Sans"/>
              </a:rPr>
              <a:t>Svaki</a:t>
            </a:r>
            <a:r>
              <a:rPr lang="en-US" dirty="0">
                <a:solidFill>
                  <a:srgbClr val="000000"/>
                </a:solidFill>
                <a:latin typeface="Open Sans"/>
              </a:rPr>
              <a:t> PCI express link </a:t>
            </a:r>
            <a:r>
              <a:rPr lang="en-US" dirty="0" err="1">
                <a:solidFill>
                  <a:srgbClr val="000000"/>
                </a:solidFill>
                <a:latin typeface="Open Sans"/>
              </a:rPr>
              <a:t>radi</a:t>
            </a:r>
            <a:r>
              <a:rPr lang="en-US" dirty="0">
                <a:solidFill>
                  <a:srgbClr val="000000"/>
                </a:solidFill>
                <a:latin typeface="Open Sans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Open Sans"/>
              </a:rPr>
              <a:t>nezavisno</a:t>
            </a:r>
            <a:r>
              <a:rPr lang="en-US" dirty="0">
                <a:solidFill>
                  <a:srgbClr val="000000"/>
                </a:solidFill>
                <a:latin typeface="Open Sans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Open Sans"/>
              </a:rPr>
              <a:t>sa</a:t>
            </a:r>
            <a:r>
              <a:rPr lang="en-US" dirty="0">
                <a:solidFill>
                  <a:srgbClr val="000000"/>
                </a:solidFill>
                <a:latin typeface="Open Sans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Open Sans"/>
              </a:rPr>
              <a:t>svojom</a:t>
            </a:r>
            <a:r>
              <a:rPr lang="en-US" dirty="0">
                <a:solidFill>
                  <a:srgbClr val="000000"/>
                </a:solidFill>
                <a:latin typeface="Open Sans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Open Sans"/>
              </a:rPr>
              <a:t>maksimalnom</a:t>
            </a:r>
            <a:r>
              <a:rPr lang="en-US" dirty="0">
                <a:solidFill>
                  <a:srgbClr val="000000"/>
                </a:solidFill>
                <a:latin typeface="Open Sans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Open Sans"/>
              </a:rPr>
              <a:t>brzinom</a:t>
            </a:r>
            <a:r>
              <a:rPr lang="en-US" dirty="0">
                <a:solidFill>
                  <a:srgbClr val="000000"/>
                </a:solidFill>
                <a:latin typeface="Open Sans"/>
              </a:rPr>
              <a:t>. </a:t>
            </a:r>
          </a:p>
          <a:p>
            <a:endParaRPr lang="en-US" dirty="0">
              <a:solidFill>
                <a:srgbClr val="000000"/>
              </a:solidFill>
              <a:latin typeface="Open Sans"/>
            </a:endParaRPr>
          </a:p>
          <a:p>
            <a:endParaRPr lang="en-US" dirty="0"/>
          </a:p>
          <a:p>
            <a:br>
              <a:rPr lang="en-US" dirty="0"/>
            </a:br>
            <a:r>
              <a:rPr lang="en-US" dirty="0">
                <a:solidFill>
                  <a:srgbClr val="000000"/>
                </a:solidFill>
                <a:latin typeface="Open Sans"/>
              </a:rPr>
              <a:t>Da bi se </a:t>
            </a:r>
            <a:r>
              <a:rPr lang="en-US" dirty="0" err="1">
                <a:solidFill>
                  <a:srgbClr val="000000"/>
                </a:solidFill>
                <a:latin typeface="Open Sans"/>
              </a:rPr>
              <a:t>ostvarile</a:t>
            </a:r>
            <a:r>
              <a:rPr lang="en-US" dirty="0">
                <a:solidFill>
                  <a:srgbClr val="000000"/>
                </a:solidFill>
                <a:latin typeface="Open Sans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Open Sans"/>
              </a:rPr>
              <a:t>iste</a:t>
            </a:r>
            <a:r>
              <a:rPr lang="en-US" dirty="0">
                <a:solidFill>
                  <a:srgbClr val="000000"/>
                </a:solidFill>
                <a:latin typeface="Open Sans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Open Sans"/>
              </a:rPr>
              <a:t>ili</a:t>
            </a:r>
            <a:r>
              <a:rPr lang="en-US" dirty="0">
                <a:solidFill>
                  <a:srgbClr val="000000"/>
                </a:solidFill>
                <a:latin typeface="Open Sans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Open Sans"/>
              </a:rPr>
              <a:t>slične</a:t>
            </a:r>
            <a:r>
              <a:rPr lang="en-US" dirty="0">
                <a:solidFill>
                  <a:srgbClr val="000000"/>
                </a:solidFill>
                <a:latin typeface="Open Sans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Open Sans"/>
              </a:rPr>
              <a:t>performanse</a:t>
            </a:r>
            <a:r>
              <a:rPr lang="en-US" dirty="0">
                <a:solidFill>
                  <a:srgbClr val="000000"/>
                </a:solidFill>
                <a:latin typeface="Open Sans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Open Sans"/>
              </a:rPr>
              <a:t>kao</a:t>
            </a:r>
            <a:r>
              <a:rPr lang="en-US" dirty="0">
                <a:solidFill>
                  <a:srgbClr val="000000"/>
                </a:solidFill>
                <a:latin typeface="Open Sans"/>
              </a:rPr>
              <a:t> PCI-64, </a:t>
            </a:r>
            <a:r>
              <a:rPr lang="en-US" dirty="0" err="1">
                <a:solidFill>
                  <a:srgbClr val="000000"/>
                </a:solidFill>
                <a:latin typeface="Open Sans"/>
              </a:rPr>
              <a:t>potrebno</a:t>
            </a:r>
            <a:r>
              <a:rPr lang="en-US" dirty="0">
                <a:solidFill>
                  <a:srgbClr val="000000"/>
                </a:solidFill>
                <a:latin typeface="Open Sans"/>
              </a:rPr>
              <a:t> je:</a:t>
            </a:r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8F09AA1-0D63-4B25-B890-5863A42400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86960"/>
            <a:ext cx="10515600" cy="4885471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 err="1"/>
              <a:t>Koliko</a:t>
            </a:r>
            <a:r>
              <a:rPr lang="en-US" sz="1800" dirty="0"/>
              <a:t> je PCI express </a:t>
            </a:r>
            <a:r>
              <a:rPr lang="en-US" sz="1800" dirty="0" err="1"/>
              <a:t>linkova</a:t>
            </a:r>
            <a:r>
              <a:rPr lang="en-US" sz="1800" dirty="0"/>
              <a:t> </a:t>
            </a:r>
            <a:r>
              <a:rPr lang="en-US" sz="1800" dirty="0" err="1"/>
              <a:t>potrebno</a:t>
            </a:r>
            <a:r>
              <a:rPr lang="en-US" sz="1800" dirty="0"/>
              <a:t> da bi </a:t>
            </a:r>
            <a:r>
              <a:rPr lang="en-US" sz="1800" dirty="0" err="1"/>
              <a:t>imali</a:t>
            </a:r>
            <a:r>
              <a:rPr lang="en-US" sz="1800" dirty="0"/>
              <a:t> </a:t>
            </a:r>
            <a:r>
              <a:rPr lang="en-US" sz="1800" dirty="0" err="1"/>
              <a:t>iste</a:t>
            </a:r>
            <a:r>
              <a:rPr lang="en-US" sz="1800" dirty="0"/>
              <a:t> </a:t>
            </a:r>
            <a:r>
              <a:rPr lang="en-US" sz="1800" dirty="0" err="1"/>
              <a:t>ili</a:t>
            </a:r>
            <a:r>
              <a:rPr lang="en-US" sz="1800" dirty="0"/>
              <a:t> </a:t>
            </a:r>
            <a:r>
              <a:rPr lang="en-US" sz="1800" dirty="0" err="1"/>
              <a:t>slične</a:t>
            </a:r>
            <a:r>
              <a:rPr lang="en-US" sz="1800" dirty="0"/>
              <a:t> </a:t>
            </a:r>
            <a:r>
              <a:rPr lang="en-US" sz="1800" dirty="0" err="1"/>
              <a:t>performanse</a:t>
            </a:r>
            <a:r>
              <a:rPr lang="en-US" sz="1800" dirty="0"/>
              <a:t>, </a:t>
            </a:r>
            <a:r>
              <a:rPr lang="en-US" sz="1800" dirty="0" err="1"/>
              <a:t>ako</a:t>
            </a:r>
            <a:r>
              <a:rPr lang="en-US" sz="1800" dirty="0"/>
              <a:t> </a:t>
            </a:r>
            <a:r>
              <a:rPr lang="en-US" sz="1800" dirty="0" err="1"/>
              <a:t>svaki</a:t>
            </a:r>
            <a:r>
              <a:rPr lang="en-US" sz="1800" dirty="0"/>
              <a:t> PCI express link </a:t>
            </a:r>
            <a:r>
              <a:rPr lang="en-US" sz="1800" dirty="0" err="1"/>
              <a:t>ima</a:t>
            </a:r>
            <a:r>
              <a:rPr lang="en-US" sz="1800" dirty="0"/>
              <a:t> </a:t>
            </a:r>
            <a:r>
              <a:rPr lang="en-US" sz="1800" dirty="0" err="1"/>
              <a:t>brzinu</a:t>
            </a:r>
            <a:r>
              <a:rPr lang="en-US" sz="1800" dirty="0"/>
              <a:t> </a:t>
            </a:r>
            <a:r>
              <a:rPr lang="en-US" sz="1800" dirty="0" err="1"/>
              <a:t>Vpci_express</a:t>
            </a:r>
            <a:r>
              <a:rPr lang="en-US" sz="1800" dirty="0"/>
              <a:t> =1Gbps?</a:t>
            </a:r>
            <a:endParaRPr lang="sr-Latn-RS" sz="1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400" b="1" dirty="0" err="1"/>
              <a:t>Zadatak</a:t>
            </a:r>
            <a:r>
              <a:rPr lang="en-US" sz="3400" b="1" dirty="0"/>
              <a:t> #3 – </a:t>
            </a:r>
            <a:r>
              <a:rPr lang="en-US" sz="3400" b="1" dirty="0" err="1"/>
              <a:t>Odre</a:t>
            </a:r>
            <a:r>
              <a:rPr lang="sr-Latn-RS" sz="3400" b="1" dirty="0"/>
              <a:t>đivanje brzine prenosa</a:t>
            </a:r>
            <a:endParaRPr lang="pl-PL" sz="3400" b="1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BBBF19D3-001A-492D-8CE4-94B741E2BDE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38200" y="2862697"/>
          <a:ext cx="46990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36" name="Equation" r:id="rId3" imgW="4698720" imgH="380880" progId="Equation.DSMT4">
                  <p:embed/>
                </p:oleObj>
              </mc:Choice>
              <mc:Fallback>
                <p:oleObj name="Equation" r:id="rId3" imgW="4698720" imgH="380880" progId="Equation.DSMT4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BBBF19D3-001A-492D-8CE4-94B741E2BDE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38200" y="2862697"/>
                        <a:ext cx="4699000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D661C528-10C5-482E-B45F-9631C6CB843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38200" y="4068763"/>
          <a:ext cx="3822700" cy="812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37" name="Equation" r:id="rId5" imgW="3822480" imgH="812520" progId="Equation.DSMT4">
                  <p:embed/>
                </p:oleObj>
              </mc:Choice>
              <mc:Fallback>
                <p:oleObj name="Equation" r:id="rId5" imgW="3822480" imgH="812520" progId="Equation.DSMT4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D661C528-10C5-482E-B45F-9631C6CB843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38200" y="4068763"/>
                        <a:ext cx="3822700" cy="812800"/>
                      </a:xfrm>
                      <a:prstGeom prst="rect">
                        <a:avLst/>
                      </a:prstGeom>
                      <a:ln w="28575">
                        <a:solidFill>
                          <a:srgbClr val="A7043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58759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8F09AA1-0D63-4B25-B890-5863A42400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86960"/>
            <a:ext cx="10515600" cy="4885471"/>
          </a:xfrm>
        </p:spPr>
        <p:txBody>
          <a:bodyPr>
            <a:normAutofit/>
          </a:bodyPr>
          <a:lstStyle/>
          <a:p>
            <a:r>
              <a:rPr lang="sr-Latn-RS" sz="1800" dirty="0"/>
              <a:t>Za magistralu u zadatom ciklusu imate dato stanje signala. Odrediti brzinu prenos u MBps</a:t>
            </a:r>
            <a:r>
              <a:rPr lang="en-US" sz="1800" dirty="0"/>
              <a:t>.</a:t>
            </a:r>
            <a:endParaRPr lang="sr-Latn-RS" sz="1800" dirty="0"/>
          </a:p>
          <a:p>
            <a:pPr marL="342900" indent="-342900">
              <a:buFont typeface="+mj-lt"/>
              <a:buAutoNum type="arabicPeriod"/>
            </a:pPr>
            <a:r>
              <a:rPr lang="sr-Latn-R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32bit, i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= 2, j = 5, f = 33  MHz</a:t>
            </a:r>
          </a:p>
          <a:p>
            <a:pPr marL="342900" indent="-342900">
              <a:buFont typeface="+mj-lt"/>
              <a:buAutoNum type="arabicPeriod"/>
            </a:pPr>
            <a:r>
              <a:rPr lang="sr-Latn-R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64</a:t>
            </a:r>
            <a:r>
              <a:rPr lang="sr-Latn-R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bit, i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= 3, j = 4, f = 66  MHz</a:t>
            </a:r>
            <a:endParaRPr lang="sr-Latn-R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sr-Latn-R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64</a:t>
            </a:r>
            <a:r>
              <a:rPr lang="sr-Latn-R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bit, i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= 2, j = 6, f = 100 MHz</a:t>
            </a:r>
            <a:endParaRPr lang="sr-Latn-R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sr-Latn-R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16</a:t>
            </a:r>
            <a:r>
              <a:rPr lang="sr-Latn-R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bit, i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= 2, j = 9, f = 133 MHz</a:t>
            </a:r>
            <a:endParaRPr lang="sr-Latn-R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sr-Latn-R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8</a:t>
            </a:r>
            <a:r>
              <a:rPr lang="sr-Latn-R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bit, i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= 2, j = 5, f = 33  MHz</a:t>
            </a:r>
            <a:endParaRPr lang="sr-Latn-R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sr-Latn-R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32bit, i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= 2, j = 7, f = 33  MHz</a:t>
            </a:r>
            <a:endParaRPr lang="sr-Latn-R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sr-Latn-R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32bit, i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= 3, j = 6, f = 133 MHz</a:t>
            </a:r>
            <a:endParaRPr lang="sr-Latn-R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sr-Latn-R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64</a:t>
            </a:r>
            <a:r>
              <a:rPr lang="sr-Latn-R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bit, i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= 1, j = 8, f = 66  MHz</a:t>
            </a:r>
            <a:endParaRPr lang="sr-Latn-R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sr-Latn-R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16</a:t>
            </a:r>
            <a:r>
              <a:rPr lang="sr-Latn-R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bit, i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= 3, j = 7, f = 100 MHz</a:t>
            </a:r>
            <a:endParaRPr lang="sr-Latn-R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sr-Latn-R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8</a:t>
            </a:r>
            <a:r>
              <a:rPr lang="sr-Latn-R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bit, i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= 2, j = 5, f = 80  MHz</a:t>
            </a:r>
            <a:endParaRPr lang="sr-Latn-R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dirty="0" err="1"/>
              <a:t>Zadaci</a:t>
            </a:r>
            <a:r>
              <a:rPr lang="en-US" sz="4000" b="1" dirty="0"/>
              <a:t> za </a:t>
            </a:r>
            <a:r>
              <a:rPr lang="sr-Latn-RS" sz="4000" b="1" dirty="0"/>
              <a:t>individualni rad </a:t>
            </a:r>
            <a:r>
              <a:rPr lang="sr-Latn-RS" sz="4000" b="1"/>
              <a:t>#1 – brzina prenosa</a:t>
            </a:r>
            <a:br>
              <a:rPr lang="sr-Latn-RS" sz="4000" b="1"/>
            </a:br>
            <a:endParaRPr lang="pl-PL" sz="4000" b="1" dirty="0"/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BC435B27-2E6B-4A79-87EA-063F3CD00EF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342142" y="1713419"/>
          <a:ext cx="16383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62" name="Equation" r:id="rId3" imgW="1638000" imgH="431640" progId="Equation.DSMT4">
                  <p:embed/>
                </p:oleObj>
              </mc:Choice>
              <mc:Fallback>
                <p:oleObj name="Equation" r:id="rId3" imgW="1638000" imgH="431640" progId="Equation.DSMT4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BC435B27-2E6B-4A79-87EA-063F3CD00EF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342142" y="1713419"/>
                        <a:ext cx="1638300" cy="431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CAD8606B-623F-4B97-9481-D7B0E7CFC2A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342142" y="2238384"/>
          <a:ext cx="1130300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63" name="Equation" r:id="rId5" imgW="1130040" imgH="787320" progId="Equation.DSMT4">
                  <p:embed/>
                </p:oleObj>
              </mc:Choice>
              <mc:Fallback>
                <p:oleObj name="Equation" r:id="rId5" imgW="1130040" imgH="787320" progId="Equation.DSMT4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CAD8606B-623F-4B97-9481-D7B0E7CFC2A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342142" y="2238384"/>
                        <a:ext cx="1130300" cy="787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C1C269C2-2F6F-450F-BCDC-A581ABC66A1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342142" y="3118949"/>
          <a:ext cx="19812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64" name="Equation" r:id="rId7" imgW="1981080" imgH="419040" progId="Equation.DSMT4">
                  <p:embed/>
                </p:oleObj>
              </mc:Choice>
              <mc:Fallback>
                <p:oleObj name="Equation" r:id="rId7" imgW="1981080" imgH="419040" progId="Equation.DSMT4">
                  <p:embed/>
                  <p:pic>
                    <p:nvPicPr>
                      <p:cNvPr id="12" name="Object 11">
                        <a:extLst>
                          <a:ext uri="{FF2B5EF4-FFF2-40B4-BE49-F238E27FC236}">
                            <a16:creationId xmlns:a16="http://schemas.microsoft.com/office/drawing/2014/main" id="{C1C269C2-2F6F-450F-BCDC-A581ABC66A1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342142" y="3118949"/>
                        <a:ext cx="1981200" cy="419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>
            <a:extLst>
              <a:ext uri="{FF2B5EF4-FFF2-40B4-BE49-F238E27FC236}">
                <a16:creationId xmlns:a16="http://schemas.microsoft.com/office/drawing/2014/main" id="{84C66138-8B24-4D10-A599-74213181034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342142" y="3631214"/>
          <a:ext cx="1244600" cy="812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65" name="Equation" r:id="rId9" imgW="1244520" imgH="812520" progId="Equation.DSMT4">
                  <p:embed/>
                </p:oleObj>
              </mc:Choice>
              <mc:Fallback>
                <p:oleObj name="Equation" r:id="rId9" imgW="1244520" imgH="812520" progId="Equation.DSMT4">
                  <p:embed/>
                  <p:pic>
                    <p:nvPicPr>
                      <p:cNvPr id="13" name="Object 12">
                        <a:extLst>
                          <a:ext uri="{FF2B5EF4-FFF2-40B4-BE49-F238E27FC236}">
                            <a16:creationId xmlns:a16="http://schemas.microsoft.com/office/drawing/2014/main" id="{84C66138-8B24-4D10-A599-74213181034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8342142" y="3631214"/>
                        <a:ext cx="1244600" cy="812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84244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8F09AA1-0D63-4B25-B890-5863A42400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86960"/>
            <a:ext cx="10515600" cy="4885471"/>
          </a:xfrm>
        </p:spPr>
        <p:txBody>
          <a:bodyPr>
            <a:normAutofit lnSpcReduction="10000"/>
          </a:bodyPr>
          <a:lstStyle/>
          <a:p>
            <a:r>
              <a:rPr lang="en-US" dirty="0" err="1"/>
              <a:t>Saberite</a:t>
            </a:r>
            <a:r>
              <a:rPr lang="en-US" dirty="0"/>
              <a:t> </a:t>
            </a:r>
            <a:r>
              <a:rPr lang="en-US" dirty="0" err="1"/>
              <a:t>prve</a:t>
            </a:r>
            <a:r>
              <a:rPr lang="en-US" dirty="0"/>
              <a:t> </a:t>
            </a:r>
            <a:r>
              <a:rPr lang="en-US" dirty="0" err="1"/>
              <a:t>dve</a:t>
            </a:r>
            <a:r>
              <a:rPr lang="en-US" dirty="0"/>
              <a:t> </a:t>
            </a:r>
            <a:r>
              <a:rPr lang="en-US" dirty="0" err="1"/>
              <a:t>cifre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druge</a:t>
            </a:r>
            <a:r>
              <a:rPr lang="en-US" dirty="0"/>
              <a:t> </a:t>
            </a:r>
            <a:r>
              <a:rPr lang="en-US" dirty="0" err="1"/>
              <a:t>dve</a:t>
            </a:r>
            <a:r>
              <a:rPr lang="en-US" dirty="0"/>
              <a:t> </a:t>
            </a:r>
            <a:r>
              <a:rPr lang="en-US" dirty="0" err="1"/>
              <a:t>cifre</a:t>
            </a:r>
            <a:r>
              <a:rPr lang="en-US" dirty="0"/>
              <a:t> </a:t>
            </a:r>
            <a:r>
              <a:rPr lang="en-US" dirty="0" err="1"/>
              <a:t>Vašeg</a:t>
            </a:r>
            <a:r>
              <a:rPr lang="en-US" dirty="0"/>
              <a:t> </a:t>
            </a:r>
            <a:r>
              <a:rPr lang="en-US" dirty="0" err="1"/>
              <a:t>broja</a:t>
            </a:r>
            <a:r>
              <a:rPr lang="en-US" dirty="0"/>
              <a:t> </a:t>
            </a:r>
            <a:r>
              <a:rPr lang="en-US" dirty="0" err="1"/>
              <a:t>indeksa</a:t>
            </a:r>
            <a:r>
              <a:rPr lang="en-US" dirty="0"/>
              <a:t>.</a:t>
            </a:r>
            <a:endParaRPr lang="sr-Latn-RS" dirty="0"/>
          </a:p>
          <a:p>
            <a:endParaRPr lang="en-US" dirty="0"/>
          </a:p>
          <a:p>
            <a:r>
              <a:rPr lang="en-US" dirty="0"/>
              <a:t>Manji </a:t>
            </a:r>
            <a:r>
              <a:rPr lang="en-US" dirty="0" err="1"/>
              <a:t>broj</a:t>
            </a:r>
            <a:r>
              <a:rPr lang="en-US" dirty="0"/>
              <a:t> je </a:t>
            </a:r>
            <a:r>
              <a:rPr lang="en-US" dirty="0" err="1"/>
              <a:t>promenljiva</a:t>
            </a:r>
            <a:r>
              <a:rPr lang="en-US" dirty="0"/>
              <a:t> </a:t>
            </a:r>
            <a:r>
              <a:rPr lang="en-US" b="1" i="1" dirty="0" err="1"/>
              <a:t>i</a:t>
            </a:r>
            <a:r>
              <a:rPr lang="en-US" dirty="0"/>
              <a:t>, </a:t>
            </a:r>
            <a:r>
              <a:rPr lang="en-US" dirty="0" err="1"/>
              <a:t>dok</a:t>
            </a:r>
            <a:r>
              <a:rPr lang="en-US" dirty="0"/>
              <a:t> je </a:t>
            </a:r>
            <a:r>
              <a:rPr lang="en-US" dirty="0" err="1"/>
              <a:t>veći</a:t>
            </a:r>
            <a:r>
              <a:rPr lang="en-US" dirty="0"/>
              <a:t> </a:t>
            </a:r>
            <a:r>
              <a:rPr lang="en-US" dirty="0" err="1"/>
              <a:t>broj</a:t>
            </a:r>
            <a:r>
              <a:rPr lang="en-US" dirty="0"/>
              <a:t> </a:t>
            </a:r>
            <a:r>
              <a:rPr lang="en-US" dirty="0" err="1"/>
              <a:t>promenljiva</a:t>
            </a:r>
            <a:r>
              <a:rPr lang="en-US" dirty="0"/>
              <a:t> </a:t>
            </a:r>
            <a:r>
              <a:rPr lang="en-US" b="1" i="1" dirty="0"/>
              <a:t>j</a:t>
            </a:r>
            <a:r>
              <a:rPr lang="en-US" dirty="0"/>
              <a:t>. </a:t>
            </a:r>
            <a:r>
              <a:rPr lang="en-US" dirty="0" err="1"/>
              <a:t>Ukolisu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zbirovi</a:t>
            </a:r>
            <a:r>
              <a:rPr lang="en-US" dirty="0"/>
              <a:t> </a:t>
            </a:r>
            <a:r>
              <a:rPr lang="en-US" dirty="0" err="1"/>
              <a:t>isti</a:t>
            </a:r>
            <a:r>
              <a:rPr lang="en-US" dirty="0"/>
              <a:t>, </a:t>
            </a:r>
            <a:r>
              <a:rPr lang="en-US" dirty="0" err="1"/>
              <a:t>jedan</a:t>
            </a:r>
            <a:r>
              <a:rPr lang="en-US" dirty="0"/>
              <a:t> </a:t>
            </a:r>
            <a:r>
              <a:rPr lang="en-US" dirty="0" err="1"/>
              <a:t>broj</a:t>
            </a:r>
            <a:r>
              <a:rPr lang="en-US" dirty="0"/>
              <a:t> </a:t>
            </a:r>
            <a:r>
              <a:rPr lang="en-US" dirty="0" err="1"/>
              <a:t>provećati</a:t>
            </a:r>
            <a:r>
              <a:rPr lang="en-US" dirty="0"/>
              <a:t> za 2.</a:t>
            </a:r>
          </a:p>
          <a:p>
            <a:r>
              <a:rPr lang="en-US" dirty="0"/>
              <a:t>Primer #1:</a:t>
            </a:r>
            <a:r>
              <a:rPr lang="sr-Latn-RS" dirty="0"/>
              <a:t> </a:t>
            </a:r>
            <a:r>
              <a:rPr lang="en-US" dirty="0" err="1"/>
              <a:t>Broj</a:t>
            </a:r>
            <a:r>
              <a:rPr lang="en-US" dirty="0"/>
              <a:t> </a:t>
            </a:r>
            <a:r>
              <a:rPr lang="en-US" dirty="0" err="1"/>
              <a:t>indeksa</a:t>
            </a:r>
            <a:r>
              <a:rPr lang="en-US" dirty="0"/>
              <a:t> je 4321,  </a:t>
            </a:r>
            <a:r>
              <a:rPr lang="en-US" b="1" i="1" dirty="0"/>
              <a:t>j</a:t>
            </a:r>
            <a:r>
              <a:rPr lang="en-US" dirty="0"/>
              <a:t> = 7, </a:t>
            </a:r>
            <a:r>
              <a:rPr lang="en-US" b="1" i="1" dirty="0" err="1"/>
              <a:t>i</a:t>
            </a:r>
            <a:r>
              <a:rPr lang="en-US" dirty="0"/>
              <a:t> = 3.</a:t>
            </a:r>
          </a:p>
          <a:p>
            <a:r>
              <a:rPr lang="en-US" dirty="0"/>
              <a:t>Primer #2:</a:t>
            </a:r>
            <a:r>
              <a:rPr lang="sr-Latn-RS" dirty="0"/>
              <a:t> </a:t>
            </a:r>
            <a:r>
              <a:rPr lang="en-US" dirty="0" err="1"/>
              <a:t>Broj</a:t>
            </a:r>
            <a:r>
              <a:rPr lang="en-US" dirty="0"/>
              <a:t> </a:t>
            </a:r>
            <a:r>
              <a:rPr lang="en-US" dirty="0" err="1"/>
              <a:t>indeksa</a:t>
            </a:r>
            <a:r>
              <a:rPr lang="en-US" dirty="0"/>
              <a:t> je 4325,  </a:t>
            </a:r>
            <a:r>
              <a:rPr lang="en-US" b="1" i="1" dirty="0"/>
              <a:t>j</a:t>
            </a:r>
            <a:r>
              <a:rPr lang="en-US" dirty="0"/>
              <a:t> = 9, </a:t>
            </a:r>
            <a:r>
              <a:rPr lang="en-US" b="1" i="1" dirty="0" err="1"/>
              <a:t>i</a:t>
            </a:r>
            <a:r>
              <a:rPr lang="en-US" dirty="0"/>
              <a:t> = 7.</a:t>
            </a:r>
          </a:p>
          <a:p>
            <a:endParaRPr lang="en-US" dirty="0"/>
          </a:p>
          <a:p>
            <a:r>
              <a:rPr lang="en-US" dirty="0"/>
              <a:t>Za </a:t>
            </a:r>
            <a:r>
              <a:rPr lang="en-US" dirty="0" err="1"/>
              <a:t>magistralu</a:t>
            </a:r>
            <a:r>
              <a:rPr lang="en-US" dirty="0"/>
              <a:t> u </a:t>
            </a:r>
            <a:r>
              <a:rPr lang="en-US" dirty="0" err="1"/>
              <a:t>zadatom</a:t>
            </a:r>
            <a:r>
              <a:rPr lang="en-US" dirty="0"/>
              <a:t> </a:t>
            </a:r>
            <a:r>
              <a:rPr lang="en-US" dirty="0" err="1"/>
              <a:t>ciklusu</a:t>
            </a:r>
            <a:r>
              <a:rPr lang="en-US" dirty="0"/>
              <a:t> </a:t>
            </a:r>
            <a:r>
              <a:rPr lang="en-US" dirty="0" err="1"/>
              <a:t>imate</a:t>
            </a:r>
            <a:r>
              <a:rPr lang="en-US" dirty="0"/>
              <a:t> </a:t>
            </a:r>
            <a:r>
              <a:rPr lang="en-US" dirty="0" err="1"/>
              <a:t>dato</a:t>
            </a:r>
            <a:r>
              <a:rPr lang="en-US" dirty="0"/>
              <a:t> </a:t>
            </a:r>
            <a:r>
              <a:rPr lang="en-US" dirty="0" err="1"/>
              <a:t>stanje</a:t>
            </a:r>
            <a:r>
              <a:rPr lang="en-US" dirty="0"/>
              <a:t> </a:t>
            </a:r>
            <a:r>
              <a:rPr lang="en-US" dirty="0" err="1"/>
              <a:t>signala</a:t>
            </a:r>
            <a:r>
              <a:rPr lang="en-US" dirty="0"/>
              <a:t>. </a:t>
            </a:r>
            <a:endParaRPr lang="sr-Latn-RS" dirty="0"/>
          </a:p>
          <a:p>
            <a:r>
              <a:rPr lang="en-US" b="1" dirty="0" err="1"/>
              <a:t>Odrediti</a:t>
            </a:r>
            <a:r>
              <a:rPr lang="en-US" b="1" dirty="0"/>
              <a:t> </a:t>
            </a:r>
            <a:r>
              <a:rPr lang="en-US" b="1" dirty="0" err="1"/>
              <a:t>brzinu</a:t>
            </a:r>
            <a:r>
              <a:rPr lang="en-US" b="1" dirty="0"/>
              <a:t> </a:t>
            </a:r>
            <a:r>
              <a:rPr lang="en-US" b="1" dirty="0" err="1"/>
              <a:t>prenosa</a:t>
            </a:r>
            <a:r>
              <a:rPr lang="en-US" b="1" dirty="0"/>
              <a:t> u </a:t>
            </a:r>
            <a:r>
              <a:rPr lang="en-US" b="1" dirty="0" err="1"/>
              <a:t>MBps</a:t>
            </a:r>
            <a:r>
              <a:rPr lang="en-US" b="1" dirty="0"/>
              <a:t>.</a:t>
            </a:r>
          </a:p>
          <a:p>
            <a:r>
              <a:rPr lang="en-US" dirty="0"/>
              <a:t>a)	</a:t>
            </a:r>
            <a:r>
              <a:rPr lang="en-US" dirty="0" err="1"/>
              <a:t>Magistrala</a:t>
            </a:r>
            <a:r>
              <a:rPr lang="en-US" dirty="0"/>
              <a:t> je 16-bitna, </a:t>
            </a:r>
            <a:r>
              <a:rPr lang="en-US" dirty="0" err="1"/>
              <a:t>frekvencija</a:t>
            </a:r>
            <a:r>
              <a:rPr lang="en-US" dirty="0"/>
              <a:t> je 133MHz,</a:t>
            </a:r>
          </a:p>
          <a:p>
            <a:r>
              <a:rPr lang="en-US" dirty="0"/>
              <a:t>b)	</a:t>
            </a:r>
            <a:r>
              <a:rPr lang="en-US" dirty="0" err="1"/>
              <a:t>Magistrala</a:t>
            </a:r>
            <a:r>
              <a:rPr lang="en-US" dirty="0"/>
              <a:t> je 32-bitna, </a:t>
            </a:r>
            <a:r>
              <a:rPr lang="en-US" dirty="0" err="1"/>
              <a:t>frekvencija</a:t>
            </a:r>
            <a:r>
              <a:rPr lang="en-US" dirty="0"/>
              <a:t> je 33MHz,</a:t>
            </a:r>
          </a:p>
          <a:p>
            <a:r>
              <a:rPr lang="en-US" dirty="0"/>
              <a:t>c)	</a:t>
            </a:r>
            <a:r>
              <a:rPr lang="en-US" dirty="0" err="1"/>
              <a:t>Magistrala</a:t>
            </a:r>
            <a:r>
              <a:rPr lang="en-US" dirty="0"/>
              <a:t> je 64-bitna, </a:t>
            </a:r>
            <a:r>
              <a:rPr lang="en-US" dirty="0" err="1"/>
              <a:t>frekvencija</a:t>
            </a:r>
            <a:r>
              <a:rPr lang="en-US" dirty="0"/>
              <a:t> je 66MHz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sz="4000" b="1" dirty="0"/>
              <a:t>Domaći </a:t>
            </a:r>
            <a:r>
              <a:rPr lang="sr-Latn-RS" sz="4000" b="1"/>
              <a:t>zadatak #7</a:t>
            </a:r>
            <a:endParaRPr lang="pl-PL" sz="4000" b="1" dirty="0"/>
          </a:p>
        </p:txBody>
      </p:sp>
    </p:spTree>
    <p:extLst>
      <p:ext uri="{BB962C8B-B14F-4D97-AF65-F5344CB8AC3E}">
        <p14:creationId xmlns:p14="http://schemas.microsoft.com/office/powerpoint/2010/main" val="1532520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z="4000" b="1"/>
              <a:t>I/O magistrale</a:t>
            </a:r>
            <a:endParaRPr lang="pl-PL" sz="40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098785"/>
            <a:ext cx="10515600" cy="4818438"/>
          </a:xfrm>
        </p:spPr>
        <p:txBody>
          <a:bodyPr>
            <a:normAutofit/>
          </a:bodyPr>
          <a:lstStyle/>
          <a:p>
            <a:r>
              <a:rPr lang="sr-Latn-RS" sz="2000" b="1" i="1"/>
              <a:t>I/O</a:t>
            </a:r>
            <a:r>
              <a:rPr lang="en-US" sz="2000" b="1" i="1"/>
              <a:t> magistrala je deo magistrale koji povezuje ekspanzione slotove sa čipovima kontrolera magistrale. </a:t>
            </a:r>
            <a:endParaRPr lang="sr-Latn-RS" sz="2000" b="1" i="1"/>
          </a:p>
          <a:p>
            <a:endParaRPr lang="sr-Latn-RS" sz="2000"/>
          </a:p>
          <a:p>
            <a:r>
              <a:rPr lang="en-US" sz="2000"/>
              <a:t>Sve što ide na i od bilo kog uređaja u računarskom sistemu, uključujući video sistem, disk, tastaturu - ide preko ovog dela magistrale. Zbog prirode uređaja koji se povezuju na I/O magistralu, informacije koje se putuju ovim putem </a:t>
            </a:r>
            <a:r>
              <a:rPr lang="en-US" sz="2000" b="1"/>
              <a:t>najsporije</a:t>
            </a:r>
            <a:r>
              <a:rPr lang="en-US" sz="2000"/>
              <a:t> se prenose</a:t>
            </a:r>
            <a:r>
              <a:rPr lang="sr-Latn-RS" sz="2000"/>
              <a:t> (u poređenju sa prenosom CPU-memorija)</a:t>
            </a:r>
            <a:r>
              <a:rPr lang="en-US" sz="2000"/>
              <a:t>.</a:t>
            </a:r>
            <a:endParaRPr lang="sr-Latn-RS" sz="2000"/>
          </a:p>
          <a:p>
            <a:endParaRPr lang="sr-Latn-RS" sz="2000"/>
          </a:p>
          <a:p>
            <a:r>
              <a:rPr lang="en-US" sz="2000"/>
              <a:t>U PC računarima koriste</a:t>
            </a:r>
            <a:r>
              <a:rPr lang="sr-Latn-RS" sz="2000"/>
              <a:t> (istorijski i trenutno)</a:t>
            </a:r>
            <a:r>
              <a:rPr lang="en-US" sz="2000"/>
              <a:t> se 4 tipa I</a:t>
            </a:r>
            <a:r>
              <a:rPr lang="sr-Latn-RS" sz="2000"/>
              <a:t>/O</a:t>
            </a:r>
            <a:r>
              <a:rPr lang="en-US" sz="2000"/>
              <a:t> magistrala: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/>
              <a:t>PCI, multifunkcionalna U/I magistrala velike brzine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/>
              <a:t>AGP, koristi se jedino za grafičke adapter</a:t>
            </a:r>
            <a:r>
              <a:rPr lang="sr-Latn-RS" sz="2000"/>
              <a:t>e, PCIe ju je zamenila</a:t>
            </a:r>
            <a:endParaRPr lang="en-US" sz="20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/>
              <a:t>PCI</a:t>
            </a:r>
            <a:r>
              <a:rPr lang="sr-Latn-RS" sz="2000"/>
              <a:t>e</a:t>
            </a:r>
            <a:r>
              <a:rPr lang="en-US" sz="2000"/>
              <a:t>, magistrala koja </a:t>
            </a:r>
            <a:r>
              <a:rPr lang="sr-Latn-RS" sz="2000"/>
              <a:t>je zamenila </a:t>
            </a:r>
            <a:r>
              <a:rPr lang="en-US" sz="2000"/>
              <a:t>PCI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/>
              <a:t>USB, I/O za povezivanje </a:t>
            </a:r>
            <a:r>
              <a:rPr lang="sr-Latn-RS" sz="2000"/>
              <a:t>ostalih</a:t>
            </a:r>
            <a:r>
              <a:rPr lang="en-US" sz="2000"/>
              <a:t> uređaja, zamenjuje zastarelu ISA magistralu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776983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dirty="0"/>
              <a:t>PCI (Peripheral Component Interconnect)</a:t>
            </a:r>
            <a:endParaRPr lang="pl-PL" sz="2800" b="1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FEE68B2-EF3D-4192-8310-CF03682EB8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98785"/>
            <a:ext cx="7630297" cy="48184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PCI (Peripheral Component Interconnect) je standard </a:t>
            </a:r>
            <a:r>
              <a:rPr lang="en-US" dirty="0" err="1"/>
              <a:t>koji</a:t>
            </a:r>
            <a:r>
              <a:rPr lang="en-US" dirty="0"/>
              <a:t> </a:t>
            </a:r>
            <a:r>
              <a:rPr lang="en-US" dirty="0" err="1"/>
              <a:t>određuje</a:t>
            </a:r>
            <a:r>
              <a:rPr lang="en-US" dirty="0"/>
              <a:t> </a:t>
            </a:r>
            <a:r>
              <a:rPr lang="en-US" dirty="0" err="1"/>
              <a:t>računarsku</a:t>
            </a:r>
            <a:r>
              <a:rPr lang="en-US" dirty="0"/>
              <a:t> </a:t>
            </a:r>
            <a:r>
              <a:rPr lang="en-US" dirty="0" err="1"/>
              <a:t>magistralu</a:t>
            </a:r>
            <a:r>
              <a:rPr lang="en-US" dirty="0"/>
              <a:t> za </a:t>
            </a:r>
            <a:r>
              <a:rPr lang="en-US" dirty="0" err="1"/>
              <a:t>priključenje</a:t>
            </a:r>
            <a:r>
              <a:rPr lang="en-US" dirty="0"/>
              <a:t> </a:t>
            </a:r>
            <a:r>
              <a:rPr lang="en-US" dirty="0" err="1"/>
              <a:t>perifernih</a:t>
            </a:r>
            <a:r>
              <a:rPr lang="en-US" dirty="0"/>
              <a:t> </a:t>
            </a:r>
            <a:r>
              <a:rPr lang="en-US" dirty="0" err="1"/>
              <a:t>uređaja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matičnu</a:t>
            </a:r>
            <a:r>
              <a:rPr lang="en-US" dirty="0"/>
              <a:t> </a:t>
            </a:r>
            <a:r>
              <a:rPr lang="en-US" dirty="0" err="1"/>
              <a:t>ploču</a:t>
            </a:r>
            <a:r>
              <a:rPr lang="en-US" dirty="0"/>
              <a:t> </a:t>
            </a:r>
            <a:r>
              <a:rPr lang="en-US" dirty="0" err="1"/>
              <a:t>računara</a:t>
            </a:r>
            <a:r>
              <a:rPr lang="en-US" dirty="0"/>
              <a:t>. </a:t>
            </a:r>
            <a:endParaRPr lang="sr-Latn-RS" dirty="0"/>
          </a:p>
          <a:p>
            <a:endParaRPr lang="sr-Latn-RS" dirty="0"/>
          </a:p>
          <a:p>
            <a:r>
              <a:rPr lang="en-US" dirty="0" err="1"/>
              <a:t>Ovi</a:t>
            </a:r>
            <a:r>
              <a:rPr lang="en-US" dirty="0"/>
              <a:t> </a:t>
            </a:r>
            <a:r>
              <a:rPr lang="en-US" dirty="0" err="1"/>
              <a:t>periferni</a:t>
            </a:r>
            <a:r>
              <a:rPr lang="en-US" dirty="0"/>
              <a:t> </a:t>
            </a:r>
            <a:r>
              <a:rPr lang="en-US" dirty="0" err="1"/>
              <a:t>uređaji</a:t>
            </a:r>
            <a:r>
              <a:rPr lang="en-US" dirty="0"/>
              <a:t> </a:t>
            </a:r>
            <a:r>
              <a:rPr lang="en-US" dirty="0" err="1"/>
              <a:t>mogu</a:t>
            </a:r>
            <a:r>
              <a:rPr lang="en-US" dirty="0"/>
              <a:t> </a:t>
            </a:r>
            <a:r>
              <a:rPr lang="en-US" dirty="0" err="1"/>
              <a:t>biti</a:t>
            </a:r>
            <a:r>
              <a:rPr lang="en-US" dirty="0"/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integrisano</a:t>
            </a:r>
            <a:r>
              <a:rPr lang="en-US" dirty="0"/>
              <a:t> </a:t>
            </a:r>
            <a:r>
              <a:rPr lang="en-US" dirty="0" err="1"/>
              <a:t>kolo</a:t>
            </a:r>
            <a:r>
              <a:rPr lang="en-US" dirty="0"/>
              <a:t> </a:t>
            </a:r>
            <a:r>
              <a:rPr lang="en-US" dirty="0" err="1"/>
              <a:t>koje</a:t>
            </a:r>
            <a:r>
              <a:rPr lang="en-US" dirty="0"/>
              <a:t> se </a:t>
            </a:r>
            <a:r>
              <a:rPr lang="en-US" dirty="0" err="1"/>
              <a:t>nalazi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samoj</a:t>
            </a:r>
            <a:r>
              <a:rPr lang="en-US" dirty="0"/>
              <a:t> </a:t>
            </a:r>
            <a:r>
              <a:rPr lang="en-US" dirty="0" err="1"/>
              <a:t>matičnoj</a:t>
            </a:r>
            <a:r>
              <a:rPr lang="en-US" dirty="0"/>
              <a:t> </a:t>
            </a:r>
            <a:r>
              <a:rPr lang="en-US" dirty="0" err="1"/>
              <a:t>ploči</a:t>
            </a:r>
            <a:r>
              <a:rPr lang="en-US" dirty="0"/>
              <a:t>, </a:t>
            </a:r>
            <a:r>
              <a:rPr lang="en-US" dirty="0" err="1"/>
              <a:t>koji</a:t>
            </a:r>
            <a:r>
              <a:rPr lang="en-US" dirty="0"/>
              <a:t> se u PCI </a:t>
            </a:r>
            <a:r>
              <a:rPr lang="en-US" dirty="0" err="1"/>
              <a:t>sprecifikaciji</a:t>
            </a:r>
            <a:r>
              <a:rPr lang="en-US" dirty="0"/>
              <a:t> </a:t>
            </a:r>
            <a:r>
              <a:rPr lang="en-US" dirty="0" err="1"/>
              <a:t>naziva</a:t>
            </a:r>
            <a:r>
              <a:rPr lang="en-US" dirty="0"/>
              <a:t> </a:t>
            </a:r>
            <a:r>
              <a:rPr lang="en-US" dirty="0" err="1"/>
              <a:t>planarni</a:t>
            </a:r>
            <a:r>
              <a:rPr lang="en-US" dirty="0"/>
              <a:t> </a:t>
            </a:r>
            <a:r>
              <a:rPr lang="en-US" dirty="0" err="1"/>
              <a:t>uređaj</a:t>
            </a:r>
            <a:r>
              <a:rPr lang="sr-Latn-RS" dirty="0"/>
              <a:t>,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ekspanziona</a:t>
            </a:r>
            <a:r>
              <a:rPr lang="en-US" dirty="0"/>
              <a:t> </a:t>
            </a:r>
            <a:r>
              <a:rPr lang="en-US" dirty="0" err="1"/>
              <a:t>kartica</a:t>
            </a:r>
            <a:r>
              <a:rPr lang="en-US" dirty="0"/>
              <a:t> </a:t>
            </a:r>
            <a:r>
              <a:rPr lang="en-US" dirty="0" err="1"/>
              <a:t>koja</a:t>
            </a:r>
            <a:r>
              <a:rPr lang="en-US" dirty="0"/>
              <a:t> se </a:t>
            </a:r>
            <a:r>
              <a:rPr lang="en-US" dirty="0" err="1"/>
              <a:t>stavlja</a:t>
            </a:r>
            <a:r>
              <a:rPr lang="en-US" dirty="0"/>
              <a:t> u slot (modem, </a:t>
            </a:r>
            <a:r>
              <a:rPr lang="en-US" dirty="0" err="1"/>
              <a:t>zvučna</a:t>
            </a:r>
            <a:r>
              <a:rPr lang="en-US" dirty="0"/>
              <a:t> </a:t>
            </a:r>
            <a:r>
              <a:rPr lang="en-US" dirty="0" err="1"/>
              <a:t>kartica</a:t>
            </a:r>
            <a:r>
              <a:rPr lang="en-US" dirty="0"/>
              <a:t>, </a:t>
            </a:r>
            <a:r>
              <a:rPr lang="en-US" dirty="0" err="1"/>
              <a:t>grafička</a:t>
            </a:r>
            <a:r>
              <a:rPr lang="en-US" dirty="0"/>
              <a:t> </a:t>
            </a:r>
            <a:r>
              <a:rPr lang="en-US" dirty="0" err="1"/>
              <a:t>kartica</a:t>
            </a:r>
            <a:r>
              <a:rPr lang="en-US" dirty="0"/>
              <a:t> </a:t>
            </a:r>
            <a:r>
              <a:rPr lang="en-US" dirty="0" err="1"/>
              <a:t>itd</a:t>
            </a:r>
            <a:r>
              <a:rPr lang="en-US" dirty="0"/>
              <a:t>).</a:t>
            </a:r>
          </a:p>
          <a:p>
            <a:endParaRPr lang="sr-Latn-RS" dirty="0"/>
          </a:p>
          <a:p>
            <a:r>
              <a:rPr lang="en-US" dirty="0"/>
              <a:t>PCI standard je </a:t>
            </a:r>
            <a:r>
              <a:rPr lang="en-US" dirty="0" err="1"/>
              <a:t>razvio</a:t>
            </a:r>
            <a:r>
              <a:rPr lang="en-US" dirty="0"/>
              <a:t> Intel u </a:t>
            </a:r>
            <a:r>
              <a:rPr lang="en-US" dirty="0" err="1"/>
              <a:t>periodu</a:t>
            </a:r>
            <a:r>
              <a:rPr lang="en-US" dirty="0"/>
              <a:t> od 1990. do 1992. </a:t>
            </a:r>
            <a:r>
              <a:rPr lang="en-US" dirty="0" err="1"/>
              <a:t>godine</a:t>
            </a:r>
            <a:r>
              <a:rPr lang="en-US" dirty="0"/>
              <a:t>. PCI je </a:t>
            </a:r>
            <a:r>
              <a:rPr lang="en-US" b="1" dirty="0"/>
              <a:t>64-bitni</a:t>
            </a:r>
            <a:r>
              <a:rPr lang="en-US" dirty="0"/>
              <a:t> (</a:t>
            </a:r>
            <a:r>
              <a:rPr lang="en-US" b="1" dirty="0"/>
              <a:t>66MHz</a:t>
            </a:r>
            <a:r>
              <a:rPr lang="en-US" dirty="0"/>
              <a:t>) port, </a:t>
            </a:r>
            <a:r>
              <a:rPr lang="en-US" dirty="0" err="1"/>
              <a:t>ali</a:t>
            </a:r>
            <a:r>
              <a:rPr lang="en-US" dirty="0"/>
              <a:t> </a:t>
            </a:r>
            <a:r>
              <a:rPr lang="en-US" dirty="0" err="1"/>
              <a:t>veći</a:t>
            </a:r>
            <a:r>
              <a:rPr lang="en-US" dirty="0"/>
              <a:t> </a:t>
            </a:r>
            <a:r>
              <a:rPr lang="en-US" dirty="0" err="1"/>
              <a:t>udeo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tržištu</a:t>
            </a:r>
            <a:r>
              <a:rPr lang="en-US" dirty="0"/>
              <a:t> </a:t>
            </a:r>
            <a:r>
              <a:rPr lang="en-US" dirty="0" err="1"/>
              <a:t>zauzimaju</a:t>
            </a:r>
            <a:r>
              <a:rPr lang="en-US" dirty="0"/>
              <a:t> </a:t>
            </a:r>
            <a:r>
              <a:rPr lang="en-US" b="1" dirty="0"/>
              <a:t>32-bitni</a:t>
            </a:r>
            <a:r>
              <a:rPr lang="en-US" dirty="0"/>
              <a:t> (</a:t>
            </a:r>
            <a:r>
              <a:rPr lang="en-US" b="1" dirty="0"/>
              <a:t>33 MHz</a:t>
            </a:r>
            <a:r>
              <a:rPr lang="en-US" dirty="0"/>
              <a:t>) PCI </a:t>
            </a:r>
            <a:r>
              <a:rPr lang="en-US" dirty="0" err="1"/>
              <a:t>portovi</a:t>
            </a:r>
            <a:r>
              <a:rPr lang="en-US"/>
              <a:t>. </a:t>
            </a:r>
            <a:endParaRPr lang="en-US" dirty="0"/>
          </a:p>
        </p:txBody>
      </p:sp>
      <p:pic>
        <p:nvPicPr>
          <p:cNvPr id="24582" name="Picture 6">
            <a:extLst>
              <a:ext uri="{FF2B5EF4-FFF2-40B4-BE49-F238E27FC236}">
                <a16:creationId xmlns:a16="http://schemas.microsoft.com/office/drawing/2014/main" id="{F8FEBAE6-A769-41F2-AC32-9878A894D0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1281" y="454745"/>
            <a:ext cx="2286000" cy="2343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84" name="Picture 8">
            <a:extLst>
              <a:ext uri="{FF2B5EF4-FFF2-40B4-BE49-F238E27FC236}">
                <a16:creationId xmlns:a16="http://schemas.microsoft.com/office/drawing/2014/main" id="{41142297-F6C7-4C32-9BBF-1699E19A13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1540" y="3015272"/>
            <a:ext cx="1937951" cy="2745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95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sz="3600" b="1"/>
              <a:t>Ciklusi na PCI magistrali</a:t>
            </a:r>
            <a:endParaRPr lang="pl-PL" sz="2800" b="1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FEE68B2-EF3D-4192-8310-CF03682EB8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98785"/>
            <a:ext cx="7630297" cy="4818438"/>
          </a:xfrm>
        </p:spPr>
        <p:txBody>
          <a:bodyPr>
            <a:normAutofit/>
          </a:bodyPr>
          <a:lstStyle/>
          <a:p>
            <a:r>
              <a:rPr lang="sr-Latn-RS"/>
              <a:t>PCI magistrala je paralelna, i ima master (initiator) i slave (target) uređaj.</a:t>
            </a:r>
          </a:p>
          <a:p>
            <a:endParaRPr lang="sr-Latn-RS"/>
          </a:p>
          <a:p>
            <a:r>
              <a:rPr lang="sr-Latn-RS"/>
              <a:t>Operacija čitanja: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r-Latn-RS"/>
              <a:t>U ciklusu 1, master uređaj stavlja adresu na magistrlu;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r-Latn-RS"/>
              <a:t>U ciklusu 2, master uređaj uklanja adresu i okreće magistralu da slave uređaj može da koristi;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r-Latn-RS"/>
              <a:t>U ciklusu 3, slave uređaj šalje zahtevane podatke.</a:t>
            </a:r>
          </a:p>
          <a:p>
            <a:endParaRPr lang="sr-Latn-RS"/>
          </a:p>
          <a:p>
            <a:endParaRPr lang="en-US" dirty="0"/>
          </a:p>
        </p:txBody>
      </p:sp>
      <p:pic>
        <p:nvPicPr>
          <p:cNvPr id="24582" name="Picture 6">
            <a:extLst>
              <a:ext uri="{FF2B5EF4-FFF2-40B4-BE49-F238E27FC236}">
                <a16:creationId xmlns:a16="http://schemas.microsoft.com/office/drawing/2014/main" id="{F8FEBAE6-A769-41F2-AC32-9878A894D0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1281" y="454745"/>
            <a:ext cx="2286000" cy="2343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84" name="Picture 8">
            <a:extLst>
              <a:ext uri="{FF2B5EF4-FFF2-40B4-BE49-F238E27FC236}">
                <a16:creationId xmlns:a16="http://schemas.microsoft.com/office/drawing/2014/main" id="{41142297-F6C7-4C32-9BBF-1699E19A13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1540" y="3015272"/>
            <a:ext cx="1937951" cy="2745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99589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sz="3600" b="1"/>
              <a:t>Arbitracija na PCI magistrali je centralizovana</a:t>
            </a:r>
            <a:endParaRPr lang="pl-PL" sz="28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3FB6423-89E1-465E-8A64-CE12F756A5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235" y="1362165"/>
            <a:ext cx="10610850" cy="385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2642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sz="3600" b="1"/>
              <a:t>Arbitracija na PCI magistrali</a:t>
            </a:r>
            <a:endParaRPr lang="pl-PL" sz="2800" b="1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FEE68B2-EF3D-4192-8310-CF03682EB8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98785"/>
            <a:ext cx="7630297" cy="4818438"/>
          </a:xfrm>
        </p:spPr>
        <p:txBody>
          <a:bodyPr>
            <a:normAutofit lnSpcReduction="10000"/>
          </a:bodyPr>
          <a:lstStyle/>
          <a:p>
            <a:r>
              <a:rPr lang="sr-Latn-RS"/>
              <a:t>Arbitrator je obično jedan bridge čip. Svaki PCI uređaj ima sopstvene dve linije do čipa.</a:t>
            </a:r>
          </a:p>
          <a:p>
            <a:r>
              <a:rPr lang="sr-Latn-RS"/>
              <a:t>Linija REQ# služi da se zahteva magistrala, a linija GNT# služi za dostavljanje dozvole nad magistralom.</a:t>
            </a:r>
          </a:p>
          <a:p>
            <a:endParaRPr lang="sr-Latn-RS"/>
          </a:p>
          <a:p>
            <a:r>
              <a:rPr lang="sr-Latn-RS"/>
              <a:t>PCI uređaj zahteva magistralu postavljanjem REQ# linije, a dobija kada se aktivita odgovarajuća GNT# linija. Kada uređaj dobije GNT# liniju, može koristiti magistralu u sledećem ciklusu. </a:t>
            </a:r>
          </a:p>
          <a:p>
            <a:r>
              <a:rPr lang="sr-Latn-RS"/>
              <a:t>PCI magistrala ima sinhroni prenos.</a:t>
            </a:r>
          </a:p>
          <a:p>
            <a:r>
              <a:rPr lang="sr-Latn-RS"/>
              <a:t>Algoritam arbitratora je proizvoljan i zavisi od proizvođača bridge čipa. Može biti round-robin, prioritetna arbitracija, i druger šeme arbitracije.</a:t>
            </a:r>
            <a:endParaRPr lang="en-US" dirty="0"/>
          </a:p>
        </p:txBody>
      </p:sp>
      <p:pic>
        <p:nvPicPr>
          <p:cNvPr id="24582" name="Picture 6">
            <a:extLst>
              <a:ext uri="{FF2B5EF4-FFF2-40B4-BE49-F238E27FC236}">
                <a16:creationId xmlns:a16="http://schemas.microsoft.com/office/drawing/2014/main" id="{F8FEBAE6-A769-41F2-AC32-9878A894D0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1281" y="454745"/>
            <a:ext cx="2286000" cy="2343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84" name="Picture 8">
            <a:extLst>
              <a:ext uri="{FF2B5EF4-FFF2-40B4-BE49-F238E27FC236}">
                <a16:creationId xmlns:a16="http://schemas.microsoft.com/office/drawing/2014/main" id="{41142297-F6C7-4C32-9BBF-1699E19A13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1540" y="3015272"/>
            <a:ext cx="1937951" cy="2745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74507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/>
              <a:t>PCI</a:t>
            </a:r>
            <a:r>
              <a:rPr lang="sr-Latn-RS" sz="3600" b="1"/>
              <a:t>/ISA </a:t>
            </a:r>
            <a:endParaRPr lang="pl-PL" sz="28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558AD3-C7F5-415F-A9B8-09E6320094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4874" y="202784"/>
            <a:ext cx="8774304" cy="5654552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C1EEF22-EE59-4AA8-A832-B675934E1A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98785"/>
            <a:ext cx="2724509" cy="4818438"/>
          </a:xfrm>
        </p:spPr>
        <p:txBody>
          <a:bodyPr>
            <a:normAutofit/>
          </a:bodyPr>
          <a:lstStyle/>
          <a:p>
            <a:r>
              <a:rPr lang="sr-Latn-RS"/>
              <a:t>Jedno vreme stara ISA magistrala (8.33 MHz, 16.7 MBps) je radila u tandemu sa PCI magistralom kroz ISA bridge čip.</a:t>
            </a:r>
          </a:p>
          <a:p>
            <a:endParaRPr lang="sr-Latn-RS"/>
          </a:p>
          <a:p>
            <a:r>
              <a:rPr lang="sr-Latn-RS"/>
              <a:t>Danas se ISA/EISA magistrala ne koristi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25877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sz="3600" b="1" dirty="0"/>
              <a:t>AGP</a:t>
            </a:r>
            <a:r>
              <a:rPr lang="en-US" sz="3600" b="1" dirty="0"/>
              <a:t> (</a:t>
            </a:r>
            <a:r>
              <a:rPr lang="sr-Latn-RS" sz="3600" b="1" dirty="0"/>
              <a:t>Advanced Graphics Port</a:t>
            </a:r>
            <a:r>
              <a:rPr lang="en-US" sz="3600" b="1" dirty="0"/>
              <a:t>)</a:t>
            </a:r>
            <a:endParaRPr lang="pl-PL" sz="2800" b="1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FEE68B2-EF3D-4192-8310-CF03682EB8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98785"/>
            <a:ext cx="7630297" cy="4818438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Za </a:t>
            </a:r>
            <a:r>
              <a:rPr lang="en-US" dirty="0" err="1"/>
              <a:t>podršku</a:t>
            </a:r>
            <a:r>
              <a:rPr lang="en-US" dirty="0"/>
              <a:t> </a:t>
            </a:r>
            <a:r>
              <a:rPr lang="en-US" dirty="0" err="1"/>
              <a:t>videu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3D </a:t>
            </a:r>
            <a:r>
              <a:rPr lang="en-US" dirty="0" err="1"/>
              <a:t>grafici</a:t>
            </a:r>
            <a:r>
              <a:rPr lang="en-US" dirty="0"/>
              <a:t> u </a:t>
            </a:r>
            <a:r>
              <a:rPr lang="en-US" dirty="0" err="1"/>
              <a:t>Intelu</a:t>
            </a:r>
            <a:r>
              <a:rPr lang="en-US" dirty="0"/>
              <a:t> je 1997. </a:t>
            </a:r>
            <a:r>
              <a:rPr lang="en-US" dirty="0" err="1"/>
              <a:t>godine</a:t>
            </a:r>
            <a:r>
              <a:rPr lang="en-US" dirty="0"/>
              <a:t> </a:t>
            </a:r>
            <a:r>
              <a:rPr lang="en-US" dirty="0" err="1"/>
              <a:t>razvijen</a:t>
            </a:r>
            <a:r>
              <a:rPr lang="en-US" dirty="0"/>
              <a:t> AGP (</a:t>
            </a:r>
            <a:r>
              <a:rPr lang="en-US" i="1" dirty="0"/>
              <a:t>Accelerated Graphics Port </a:t>
            </a:r>
            <a:r>
              <a:rPr lang="en-US" dirty="0"/>
              <a:t>– </a:t>
            </a:r>
            <a:r>
              <a:rPr lang="en-US" dirty="0" err="1"/>
              <a:t>ubrzani</a:t>
            </a:r>
            <a:r>
              <a:rPr lang="en-US" dirty="0"/>
              <a:t> </a:t>
            </a:r>
            <a:r>
              <a:rPr lang="en-US" dirty="0" err="1"/>
              <a:t>grafički</a:t>
            </a:r>
            <a:r>
              <a:rPr lang="en-US" dirty="0"/>
              <a:t> port). </a:t>
            </a:r>
            <a:endParaRPr lang="sr-Latn-RS" dirty="0"/>
          </a:p>
          <a:p>
            <a:endParaRPr lang="sr-Latn-RS" dirty="0"/>
          </a:p>
          <a:p>
            <a:r>
              <a:rPr lang="en-US" dirty="0"/>
              <a:t>AGP </a:t>
            </a:r>
            <a:r>
              <a:rPr lang="en-US" dirty="0" err="1"/>
              <a:t>magistrala</a:t>
            </a:r>
            <a:r>
              <a:rPr lang="en-US" dirty="0"/>
              <a:t> se </a:t>
            </a:r>
            <a:r>
              <a:rPr lang="en-US" dirty="0" err="1"/>
              <a:t>zasniva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PCI </a:t>
            </a:r>
            <a:r>
              <a:rPr lang="en-US" dirty="0" err="1"/>
              <a:t>standardima</a:t>
            </a:r>
            <a:r>
              <a:rPr lang="en-US" dirty="0"/>
              <a:t>, </a:t>
            </a:r>
            <a:r>
              <a:rPr lang="en-US" dirty="0" err="1"/>
              <a:t>ali</a:t>
            </a:r>
            <a:r>
              <a:rPr lang="en-US" dirty="0"/>
              <a:t> </a:t>
            </a:r>
            <a:r>
              <a:rPr lang="en-US" dirty="0" err="1"/>
              <a:t>sadrži</a:t>
            </a:r>
            <a:r>
              <a:rPr lang="en-US" dirty="0"/>
              <a:t> </a:t>
            </a:r>
            <a:r>
              <a:rPr lang="en-US" dirty="0" err="1"/>
              <a:t>niz</a:t>
            </a:r>
            <a:r>
              <a:rPr lang="en-US" dirty="0"/>
              <a:t> </a:t>
            </a:r>
            <a:r>
              <a:rPr lang="en-US" dirty="0" err="1"/>
              <a:t>dodatnih</a:t>
            </a:r>
            <a:r>
              <a:rPr lang="en-US" dirty="0"/>
              <a:t> </a:t>
            </a:r>
            <a:r>
              <a:rPr lang="en-US" dirty="0" err="1"/>
              <a:t>poboljšanja</a:t>
            </a:r>
            <a:r>
              <a:rPr lang="en-US" dirty="0"/>
              <a:t>, a </a:t>
            </a:r>
            <a:r>
              <a:rPr lang="en-US" dirty="0" err="1"/>
              <a:t>fizički</a:t>
            </a:r>
            <a:r>
              <a:rPr lang="en-US" dirty="0"/>
              <a:t>, </a:t>
            </a:r>
            <a:r>
              <a:rPr lang="en-US" dirty="0" err="1"/>
              <a:t>električno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logički</a:t>
            </a:r>
            <a:r>
              <a:rPr lang="en-US" dirty="0"/>
              <a:t> je </a:t>
            </a:r>
            <a:r>
              <a:rPr lang="en-US" dirty="0" err="1"/>
              <a:t>nezavisna</a:t>
            </a:r>
            <a:r>
              <a:rPr lang="en-US" dirty="0"/>
              <a:t> od PCI </a:t>
            </a:r>
            <a:r>
              <a:rPr lang="en-US" dirty="0" err="1"/>
              <a:t>magistrale</a:t>
            </a:r>
            <a:r>
              <a:rPr lang="en-US" dirty="0"/>
              <a:t>.</a:t>
            </a:r>
            <a:endParaRPr lang="sr-Latn-RS" dirty="0"/>
          </a:p>
          <a:p>
            <a:endParaRPr lang="sr-Latn-RS" dirty="0"/>
          </a:p>
          <a:p>
            <a:r>
              <a:rPr lang="en-US" dirty="0"/>
              <a:t>AGP je </a:t>
            </a:r>
            <a:r>
              <a:rPr lang="en-US" dirty="0" err="1"/>
              <a:t>veoma</a:t>
            </a:r>
            <a:r>
              <a:rPr lang="en-US" dirty="0"/>
              <a:t> </a:t>
            </a:r>
            <a:r>
              <a:rPr lang="en-US" dirty="0" err="1"/>
              <a:t>brza</a:t>
            </a:r>
            <a:r>
              <a:rPr lang="en-US" dirty="0"/>
              <a:t> </a:t>
            </a:r>
            <a:r>
              <a:rPr lang="en-US" dirty="0" err="1"/>
              <a:t>veza</a:t>
            </a:r>
            <a:r>
              <a:rPr lang="en-US" dirty="0"/>
              <a:t>, </a:t>
            </a:r>
            <a:r>
              <a:rPr lang="en-US" dirty="0" err="1"/>
              <a:t>podrazumeva</a:t>
            </a:r>
            <a:r>
              <a:rPr lang="en-US" dirty="0"/>
              <a:t> 32-bitni </a:t>
            </a:r>
            <a:r>
              <a:rPr lang="en-US" dirty="0" err="1"/>
              <a:t>kanal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radi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osnovnoj</a:t>
            </a:r>
            <a:r>
              <a:rPr lang="en-US" dirty="0"/>
              <a:t> </a:t>
            </a:r>
            <a:r>
              <a:rPr lang="en-US" dirty="0" err="1"/>
              <a:t>frekvenciji</a:t>
            </a:r>
            <a:r>
              <a:rPr lang="en-US" dirty="0"/>
              <a:t> od 66,66 MHz, </a:t>
            </a:r>
            <a:r>
              <a:rPr lang="en-US" dirty="0" err="1"/>
              <a:t>što</a:t>
            </a:r>
            <a:r>
              <a:rPr lang="en-US" dirty="0"/>
              <a:t> je </a:t>
            </a:r>
            <a:r>
              <a:rPr lang="en-US" dirty="0" err="1"/>
              <a:t>dvostruko</a:t>
            </a:r>
            <a:r>
              <a:rPr lang="en-US" dirty="0"/>
              <a:t> </a:t>
            </a:r>
            <a:r>
              <a:rPr lang="en-US" dirty="0" err="1"/>
              <a:t>više</a:t>
            </a:r>
            <a:r>
              <a:rPr lang="en-US" dirty="0"/>
              <a:t> od </a:t>
            </a:r>
            <a:r>
              <a:rPr lang="en-US" dirty="0" err="1"/>
              <a:t>standardne</a:t>
            </a:r>
            <a:r>
              <a:rPr lang="en-US" dirty="0"/>
              <a:t> PCI. </a:t>
            </a:r>
            <a:r>
              <a:rPr lang="en-US" dirty="0" err="1"/>
              <a:t>Kako</a:t>
            </a:r>
            <a:r>
              <a:rPr lang="en-US" dirty="0"/>
              <a:t> je AGP </a:t>
            </a:r>
            <a:r>
              <a:rPr lang="en-US" dirty="0" err="1"/>
              <a:t>magistrala</a:t>
            </a:r>
            <a:r>
              <a:rPr lang="en-US" dirty="0"/>
              <a:t> </a:t>
            </a:r>
            <a:r>
              <a:rPr lang="en-US" dirty="0" err="1"/>
              <a:t>široka</a:t>
            </a:r>
            <a:r>
              <a:rPr lang="en-US" dirty="0"/>
              <a:t> 32 </a:t>
            </a:r>
            <a:r>
              <a:rPr lang="en-US" dirty="0" err="1"/>
              <a:t>bita</a:t>
            </a:r>
            <a:r>
              <a:rPr lang="en-US" dirty="0"/>
              <a:t> (4 </a:t>
            </a:r>
            <a:r>
              <a:rPr lang="en-US" dirty="0" err="1"/>
              <a:t>bajta</a:t>
            </a:r>
            <a:r>
              <a:rPr lang="en-US" dirty="0"/>
              <a:t>), </a:t>
            </a:r>
            <a:r>
              <a:rPr lang="en-US" dirty="0" err="1"/>
              <a:t>ona</a:t>
            </a:r>
            <a:r>
              <a:rPr lang="en-US" dirty="0"/>
              <a:t> u </a:t>
            </a:r>
            <a:r>
              <a:rPr lang="en-US" dirty="0" err="1"/>
              <a:t>osnovnom</a:t>
            </a:r>
            <a:r>
              <a:rPr lang="en-US" dirty="0"/>
              <a:t> </a:t>
            </a:r>
            <a:r>
              <a:rPr lang="en-US" dirty="0" err="1"/>
              <a:t>režimu</a:t>
            </a:r>
            <a:r>
              <a:rPr lang="en-US" dirty="0"/>
              <a:t> </a:t>
            </a:r>
            <a:r>
              <a:rPr lang="en-US" dirty="0" err="1"/>
              <a:t>može</a:t>
            </a:r>
            <a:r>
              <a:rPr lang="en-US" dirty="0"/>
              <a:t> da </a:t>
            </a:r>
            <a:r>
              <a:rPr lang="en-US" dirty="0" err="1"/>
              <a:t>prenosi</a:t>
            </a:r>
            <a:r>
              <a:rPr lang="en-US" dirty="0"/>
              <a:t> </a:t>
            </a:r>
            <a:r>
              <a:rPr lang="en-US" dirty="0" err="1"/>
              <a:t>podatke</a:t>
            </a:r>
            <a:r>
              <a:rPr lang="en-US" dirty="0"/>
              <a:t> 66 </a:t>
            </a:r>
            <a:r>
              <a:rPr lang="en-US" dirty="0" err="1"/>
              <a:t>miliona</a:t>
            </a:r>
            <a:r>
              <a:rPr lang="en-US" dirty="0"/>
              <a:t> puta u </a:t>
            </a:r>
            <a:r>
              <a:rPr lang="en-US" dirty="0" err="1"/>
              <a:t>sekundi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postigne</a:t>
            </a:r>
            <a:r>
              <a:rPr lang="en-US" dirty="0"/>
              <a:t> </a:t>
            </a:r>
            <a:r>
              <a:rPr lang="en-US" dirty="0" err="1"/>
              <a:t>brzinu</a:t>
            </a:r>
            <a:r>
              <a:rPr lang="en-US" dirty="0"/>
              <a:t> od </a:t>
            </a:r>
            <a:r>
              <a:rPr lang="en-US" dirty="0" err="1"/>
              <a:t>oko</a:t>
            </a:r>
            <a:r>
              <a:rPr lang="en-US" dirty="0"/>
              <a:t> 266 MB/s. </a:t>
            </a:r>
            <a:endParaRPr lang="sr-Latn-RS" dirty="0"/>
          </a:p>
          <a:p>
            <a:endParaRPr lang="sr-Latn-RS" dirty="0"/>
          </a:p>
          <a:p>
            <a:r>
              <a:rPr lang="en-US" dirty="0" err="1"/>
              <a:t>Pošto</a:t>
            </a:r>
            <a:r>
              <a:rPr lang="en-US" dirty="0"/>
              <a:t> </a:t>
            </a:r>
            <a:r>
              <a:rPr lang="en-US" dirty="0" err="1"/>
              <a:t>specifikacija</a:t>
            </a:r>
            <a:r>
              <a:rPr lang="en-US" dirty="0"/>
              <a:t> 2.0 </a:t>
            </a:r>
            <a:r>
              <a:rPr lang="en-US" dirty="0" err="1"/>
              <a:t>daje</a:t>
            </a:r>
            <a:r>
              <a:rPr lang="en-US" dirty="0"/>
              <a:t> </a:t>
            </a:r>
            <a:r>
              <a:rPr lang="en-US" dirty="0" err="1"/>
              <a:t>mogućnost</a:t>
            </a:r>
            <a:r>
              <a:rPr lang="en-US" dirty="0"/>
              <a:t> </a:t>
            </a:r>
            <a:r>
              <a:rPr lang="en-US" dirty="0" err="1"/>
              <a:t>prenosa</a:t>
            </a:r>
            <a:r>
              <a:rPr lang="en-US" dirty="0"/>
              <a:t> 4x, u </a:t>
            </a:r>
            <a:r>
              <a:rPr lang="en-US" dirty="0" err="1"/>
              <a:t>kojem</a:t>
            </a:r>
            <a:r>
              <a:rPr lang="en-US" dirty="0"/>
              <a:t> </a:t>
            </a:r>
            <a:r>
              <a:rPr lang="en-US" dirty="0" err="1"/>
              <a:t>podaci</a:t>
            </a:r>
            <a:r>
              <a:rPr lang="en-US" dirty="0"/>
              <a:t> </a:t>
            </a:r>
            <a:r>
              <a:rPr lang="en-US" dirty="0" err="1"/>
              <a:t>mogu</a:t>
            </a:r>
            <a:r>
              <a:rPr lang="en-US" dirty="0"/>
              <a:t> da se </a:t>
            </a:r>
            <a:r>
              <a:rPr lang="en-US" dirty="0" err="1"/>
              <a:t>prenose</a:t>
            </a:r>
            <a:r>
              <a:rPr lang="en-US" dirty="0"/>
              <a:t> </a:t>
            </a:r>
            <a:r>
              <a:rPr lang="en-US" dirty="0" err="1"/>
              <a:t>četiri</a:t>
            </a:r>
            <a:r>
              <a:rPr lang="en-US" dirty="0"/>
              <a:t> puta u </a:t>
            </a:r>
            <a:r>
              <a:rPr lang="en-US" dirty="0" err="1"/>
              <a:t>ciklusu</a:t>
            </a:r>
            <a:r>
              <a:rPr lang="en-US" dirty="0"/>
              <a:t>, </a:t>
            </a:r>
            <a:r>
              <a:rPr lang="en-US" dirty="0" err="1"/>
              <a:t>što</a:t>
            </a:r>
            <a:r>
              <a:rPr lang="en-US" dirty="0"/>
              <a:t> </a:t>
            </a:r>
            <a:r>
              <a:rPr lang="en-US" dirty="0" err="1"/>
              <a:t>teoretski</a:t>
            </a:r>
            <a:r>
              <a:rPr lang="en-US" dirty="0"/>
              <a:t> </a:t>
            </a:r>
            <a:r>
              <a:rPr lang="en-US" dirty="0" err="1"/>
              <a:t>daje</a:t>
            </a:r>
            <a:r>
              <a:rPr lang="en-US" dirty="0"/>
              <a:t> </a:t>
            </a:r>
            <a:r>
              <a:rPr lang="en-US" dirty="0" err="1"/>
              <a:t>brzinu</a:t>
            </a:r>
            <a:r>
              <a:rPr lang="en-US" dirty="0"/>
              <a:t> od 1066 MB/s, </a:t>
            </a:r>
            <a:r>
              <a:rPr lang="en-US" dirty="0" err="1"/>
              <a:t>dok</a:t>
            </a:r>
            <a:r>
              <a:rPr lang="en-US" dirty="0"/>
              <a:t> </a:t>
            </a:r>
            <a:r>
              <a:rPr lang="en-US" dirty="0" err="1"/>
              <a:t>specifikacija</a:t>
            </a:r>
            <a:r>
              <a:rPr lang="en-US" dirty="0"/>
              <a:t> 3.0 </a:t>
            </a:r>
            <a:r>
              <a:rPr lang="en-US" dirty="0" err="1"/>
              <a:t>daje</a:t>
            </a:r>
            <a:r>
              <a:rPr lang="en-US" dirty="0"/>
              <a:t> </a:t>
            </a:r>
            <a:r>
              <a:rPr lang="en-US" dirty="0" err="1"/>
              <a:t>mogućnost</a:t>
            </a:r>
            <a:r>
              <a:rPr lang="sr-Latn-RS" dirty="0"/>
              <a:t> </a:t>
            </a:r>
            <a:r>
              <a:rPr lang="en-US" dirty="0" err="1"/>
              <a:t>prenosa</a:t>
            </a:r>
            <a:r>
              <a:rPr lang="en-US" dirty="0"/>
              <a:t> </a:t>
            </a:r>
            <a:r>
              <a:rPr lang="en-US" dirty="0" err="1"/>
              <a:t>osam</a:t>
            </a:r>
            <a:r>
              <a:rPr lang="en-US" dirty="0"/>
              <a:t> puta u </a:t>
            </a:r>
            <a:r>
              <a:rPr lang="en-US" dirty="0" err="1"/>
              <a:t>ciklusu</a:t>
            </a:r>
            <a:r>
              <a:rPr lang="en-US" dirty="0"/>
              <a:t>, </a:t>
            </a:r>
            <a:r>
              <a:rPr lang="en-US" dirty="0" err="1"/>
              <a:t>što</a:t>
            </a:r>
            <a:r>
              <a:rPr lang="en-US" dirty="0"/>
              <a:t> </a:t>
            </a:r>
            <a:r>
              <a:rPr lang="en-US" dirty="0" err="1"/>
              <a:t>proizvodi</a:t>
            </a:r>
            <a:r>
              <a:rPr lang="en-US" dirty="0"/>
              <a:t> </a:t>
            </a:r>
            <a:r>
              <a:rPr lang="en-US" dirty="0" err="1"/>
              <a:t>efekat</a:t>
            </a:r>
            <a:r>
              <a:rPr lang="en-US" dirty="0"/>
              <a:t> </a:t>
            </a:r>
            <a:r>
              <a:rPr lang="en-US" dirty="0" err="1"/>
              <a:t>radnog</a:t>
            </a:r>
            <a:r>
              <a:rPr lang="en-US" dirty="0"/>
              <a:t> </a:t>
            </a:r>
            <a:r>
              <a:rPr lang="en-US" dirty="0" err="1"/>
              <a:t>takta</a:t>
            </a:r>
            <a:r>
              <a:rPr lang="en-US" dirty="0"/>
              <a:t> od 533 MHz, a </a:t>
            </a:r>
            <a:r>
              <a:rPr lang="en-US" dirty="0" err="1"/>
              <a:t>kao</a:t>
            </a:r>
            <a:r>
              <a:rPr lang="en-US" dirty="0"/>
              <a:t> </a:t>
            </a:r>
            <a:r>
              <a:rPr lang="en-US" dirty="0" err="1"/>
              <a:t>rezultat</a:t>
            </a:r>
            <a:r>
              <a:rPr lang="en-US" dirty="0"/>
              <a:t> </a:t>
            </a:r>
            <a:r>
              <a:rPr lang="en-US" dirty="0" err="1"/>
              <a:t>daje</a:t>
            </a:r>
            <a:r>
              <a:rPr lang="en-US" dirty="0"/>
              <a:t> </a:t>
            </a:r>
            <a:r>
              <a:rPr lang="en-US" dirty="0" err="1"/>
              <a:t>nivo</a:t>
            </a:r>
            <a:r>
              <a:rPr lang="en-US" dirty="0"/>
              <a:t> </a:t>
            </a:r>
            <a:r>
              <a:rPr lang="en-US" dirty="0" err="1"/>
              <a:t>transfera</a:t>
            </a:r>
            <a:r>
              <a:rPr lang="en-US" dirty="0"/>
              <a:t> od 2133 MB/s (2 GB/s)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mogućnost</a:t>
            </a:r>
            <a:r>
              <a:rPr lang="en-US" dirty="0"/>
              <a:t> </a:t>
            </a:r>
            <a:r>
              <a:rPr lang="en-US" dirty="0" err="1"/>
              <a:t>rada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napajanjem</a:t>
            </a:r>
            <a:r>
              <a:rPr lang="en-US" dirty="0"/>
              <a:t> 0.8 V.</a:t>
            </a:r>
          </a:p>
          <a:p>
            <a:endParaRPr lang="en-US" dirty="0"/>
          </a:p>
        </p:txBody>
      </p:sp>
      <p:pic>
        <p:nvPicPr>
          <p:cNvPr id="27650" name="Picture 2" descr="AGP — Википедија, слободна енциклопедија">
            <a:extLst>
              <a:ext uri="{FF2B5EF4-FFF2-40B4-BE49-F238E27FC236}">
                <a16:creationId xmlns:a16="http://schemas.microsoft.com/office/drawing/2014/main" id="{51DBC614-9FC4-43EA-98A6-76C9F1324F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3874" y="2193195"/>
            <a:ext cx="2771775" cy="1647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7517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5" id="{3C7963E8-2E92-4051-8841-17B6C509787B}" vid="{B4AD632A-5109-4449-AC02-876F02E701C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5" id="{3C7963E8-2E92-4051-8841-17B6C509787B}" vid="{F0C5EFAE-7693-46CA-AAA3-4BE31CEE6DB5}"/>
    </a:ext>
  </a:extLst>
</a:theme>
</file>

<file path=ppt/theme/theme3.xml><?xml version="1.0" encoding="utf-8"?>
<a:theme xmlns:a="http://schemas.openxmlformats.org/drawingml/2006/main" name="METROPOLITAN - Predavanje">
  <a:themeElements>
    <a:clrScheme name="METROPOLITAN - Predavanj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METROPOLITAN - Predavanj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METROPOLITAN - Predavanj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ETROPOLITAN - Predavanj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ETROPOLITAN - Predavanj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ETROPOLITAN - Predavanj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ETROPOLITAN - Predavanj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ETROPOLITAN - Predavanj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ETROPOLITAN - Predavanj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ETROPOLITAN - Predavanj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ETROPOLITAN - Predavanj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ETROPOLITAN - Predavanj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ETROPOLITAN - Predavanj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ETROPOLITAN - Predavanj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14027</TotalTime>
  <Words>1434</Words>
  <Application>Microsoft Office PowerPoint</Application>
  <PresentationFormat>Widescreen</PresentationFormat>
  <Paragraphs>158</Paragraphs>
  <Slides>29</Slides>
  <Notes>3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3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29</vt:i4>
      </vt:variant>
    </vt:vector>
  </HeadingPairs>
  <TitlesOfParts>
    <vt:vector size="42" baseType="lpstr">
      <vt:lpstr>Arial</vt:lpstr>
      <vt:lpstr>Calibri</vt:lpstr>
      <vt:lpstr>Calibri Light</vt:lpstr>
      <vt:lpstr>Courier New</vt:lpstr>
      <vt:lpstr>Georgia</vt:lpstr>
      <vt:lpstr>Myriad Pro</vt:lpstr>
      <vt:lpstr>Open Sans</vt:lpstr>
      <vt:lpstr>Times New Roman</vt:lpstr>
      <vt:lpstr>Custom Design</vt:lpstr>
      <vt:lpstr>Office Theme</vt:lpstr>
      <vt:lpstr>METROPOLITAN - Predavanje</vt:lpstr>
      <vt:lpstr>Image</vt:lpstr>
      <vt:lpstr>Equation</vt:lpstr>
      <vt:lpstr>PowerPoint Presentation</vt:lpstr>
      <vt:lpstr>Sadržaj</vt:lpstr>
      <vt:lpstr>I/O magistrale</vt:lpstr>
      <vt:lpstr>PCI (Peripheral Component Interconnect)</vt:lpstr>
      <vt:lpstr>Ciklusi na PCI magistrali</vt:lpstr>
      <vt:lpstr>Arbitracija na PCI magistrali je centralizovana</vt:lpstr>
      <vt:lpstr>Arbitracija na PCI magistrali</vt:lpstr>
      <vt:lpstr>PCI/ISA </vt:lpstr>
      <vt:lpstr>AGP (Advanced Graphics Port)</vt:lpstr>
      <vt:lpstr>PCIe (Peripheral Component Interconnect Express)</vt:lpstr>
      <vt:lpstr>PCIe (Peripheral Component Interconnect Express)</vt:lpstr>
      <vt:lpstr>PCIe system Point-to-Point veza</vt:lpstr>
      <vt:lpstr>PCIe system Point-to-Point veza</vt:lpstr>
      <vt:lpstr>Arhitektura višestrukih magistrala – Intel Z170</vt:lpstr>
      <vt:lpstr>Arhitektura višestrukih magistrala – Sandy Bridge i noviji</vt:lpstr>
      <vt:lpstr>Arhitektura višestrukih magistrala – AMD AM4</vt:lpstr>
      <vt:lpstr>Arhitektura višestrukih magistrala – Sandy Bridge i noviji</vt:lpstr>
      <vt:lpstr>Arhitektura višestrukih magistrala – Sandy Bridge i noviji</vt:lpstr>
      <vt:lpstr>USB (Universal Serial Bus)</vt:lpstr>
      <vt:lpstr>USB (Universal Serial Bus)</vt:lpstr>
      <vt:lpstr>USB 3.1 i Thunderbolt</vt:lpstr>
      <vt:lpstr>PowerPoint Presentation</vt:lpstr>
      <vt:lpstr>Zadatak #1 – Određivanje brzine prenosa</vt:lpstr>
      <vt:lpstr>Zadatak #2 – Određivanje brzine prenosa</vt:lpstr>
      <vt:lpstr>Zadatak #3 – Određivanje brzine prenosa</vt:lpstr>
      <vt:lpstr>Zadatak #3 – Određivanje brzine prenosa</vt:lpstr>
      <vt:lpstr>Zadatak #3 – Određivanje brzine prenosa</vt:lpstr>
      <vt:lpstr>Zadaci za individualni rad #1 – brzina prenosa </vt:lpstr>
      <vt:lpstr>Domaći zadatak #7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dizajn sluzba;Nemanja Zdravkovic</dc:creator>
  <cp:lastModifiedBy>Nemanja Zdravkovic</cp:lastModifiedBy>
  <cp:revision>516</cp:revision>
  <dcterms:created xsi:type="dcterms:W3CDTF">2015-09-11T12:39:33Z</dcterms:created>
  <dcterms:modified xsi:type="dcterms:W3CDTF">2023-04-02T20:15:49Z</dcterms:modified>
</cp:coreProperties>
</file>